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1"/>
  </p:sldMasterIdLst>
  <p:notesMasterIdLst>
    <p:notesMasterId r:id="rId23"/>
  </p:notesMasterIdLst>
  <p:sldIdLst>
    <p:sldId id="288" r:id="rId2"/>
    <p:sldId id="339" r:id="rId3"/>
    <p:sldId id="342" r:id="rId4"/>
    <p:sldId id="333" r:id="rId5"/>
    <p:sldId id="343" r:id="rId6"/>
    <p:sldId id="275" r:id="rId7"/>
    <p:sldId id="344" r:id="rId8"/>
    <p:sldId id="263" r:id="rId9"/>
    <p:sldId id="345" r:id="rId10"/>
    <p:sldId id="265" r:id="rId11"/>
    <p:sldId id="346" r:id="rId12"/>
    <p:sldId id="329" r:id="rId13"/>
    <p:sldId id="347" r:id="rId14"/>
    <p:sldId id="337" r:id="rId15"/>
    <p:sldId id="348" r:id="rId16"/>
    <p:sldId id="331" r:id="rId17"/>
    <p:sldId id="349" r:id="rId18"/>
    <p:sldId id="268" r:id="rId19"/>
    <p:sldId id="350" r:id="rId20"/>
    <p:sldId id="341" r:id="rId21"/>
    <p:sldId id="351" r:id="rId22"/>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1473"/>
    <p:restoredTop sz="95846"/>
  </p:normalViewPr>
  <p:slideViewPr>
    <p:cSldViewPr snapToGrid="0" snapToObjects="1">
      <p:cViewPr>
        <p:scale>
          <a:sx n="35" d="100"/>
          <a:sy n="35" d="100"/>
        </p:scale>
        <p:origin x="2648"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tif>
</file>

<file path=ppt/media/image12.png>
</file>

<file path=ppt/media/image2.tif>
</file>

<file path=ppt/media/image20.png>
</file>

<file path=ppt/media/image23.png>
</file>

<file path=ppt/media/image24.jpg>
</file>

<file path=ppt/media/image25.jpg>
</file>

<file path=ppt/media/image26.png>
</file>

<file path=ppt/media/image3.tif>
</file>

<file path=ppt/media/image4.ti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1C593F-DD53-6647-ADE6-8184BCA569F3}" type="datetimeFigureOut">
              <a:rPr lang="en-US" smtClean="0"/>
              <a:t>7/20/21</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B07CF1-A304-8F4F-B42F-2028C26127D5}" type="slidenum">
              <a:rPr lang="en-US" smtClean="0"/>
              <a:t>‹#›</a:t>
            </a:fld>
            <a:endParaRPr lang="en-US"/>
          </a:p>
        </p:txBody>
      </p:sp>
    </p:spTree>
    <p:extLst>
      <p:ext uri="{BB962C8B-B14F-4D97-AF65-F5344CB8AC3E}">
        <p14:creationId xmlns:p14="http://schemas.microsoft.com/office/powerpoint/2010/main" val="3703125967"/>
      </p:ext>
    </p:extLst>
  </p:cSld>
  <p:clrMap bg1="lt1" tx1="dk1" bg2="lt2" tx2="dk2" accent1="accent1" accent2="accent2" accent3="accent3" accent4="accent4" accent5="accent5" accent6="accent6" hlink="hlink" folHlink="folHlink"/>
  <p:notesStyle>
    <a:lvl1pPr marL="0" algn="l" defTabSz="3657600" rtl="0" eaLnBrk="1" latinLnBrk="0" hangingPunct="1">
      <a:defRPr sz="4800" kern="1200">
        <a:solidFill>
          <a:schemeClr val="tx1"/>
        </a:solidFill>
        <a:latin typeface="+mn-lt"/>
        <a:ea typeface="+mn-ea"/>
        <a:cs typeface="+mn-cs"/>
      </a:defRPr>
    </a:lvl1pPr>
    <a:lvl2pPr marL="1828800" algn="l" defTabSz="3657600" rtl="0" eaLnBrk="1" latinLnBrk="0" hangingPunct="1">
      <a:defRPr sz="4800" kern="1200">
        <a:solidFill>
          <a:schemeClr val="tx1"/>
        </a:solidFill>
        <a:latin typeface="+mn-lt"/>
        <a:ea typeface="+mn-ea"/>
        <a:cs typeface="+mn-cs"/>
      </a:defRPr>
    </a:lvl2pPr>
    <a:lvl3pPr marL="3657600" algn="l" defTabSz="3657600" rtl="0" eaLnBrk="1" latinLnBrk="0" hangingPunct="1">
      <a:defRPr sz="4800" kern="1200">
        <a:solidFill>
          <a:schemeClr val="tx1"/>
        </a:solidFill>
        <a:latin typeface="+mn-lt"/>
        <a:ea typeface="+mn-ea"/>
        <a:cs typeface="+mn-cs"/>
      </a:defRPr>
    </a:lvl3pPr>
    <a:lvl4pPr marL="5486400" algn="l" defTabSz="3657600" rtl="0" eaLnBrk="1" latinLnBrk="0" hangingPunct="1">
      <a:defRPr sz="4800" kern="1200">
        <a:solidFill>
          <a:schemeClr val="tx1"/>
        </a:solidFill>
        <a:latin typeface="+mn-lt"/>
        <a:ea typeface="+mn-ea"/>
        <a:cs typeface="+mn-cs"/>
      </a:defRPr>
    </a:lvl4pPr>
    <a:lvl5pPr marL="7315200" algn="l" defTabSz="3657600" rtl="0" eaLnBrk="1" latinLnBrk="0" hangingPunct="1">
      <a:defRPr sz="4800" kern="1200">
        <a:solidFill>
          <a:schemeClr val="tx1"/>
        </a:solidFill>
        <a:latin typeface="+mn-lt"/>
        <a:ea typeface="+mn-ea"/>
        <a:cs typeface="+mn-cs"/>
      </a:defRPr>
    </a:lvl5pPr>
    <a:lvl6pPr marL="9144000" algn="l" defTabSz="3657600" rtl="0" eaLnBrk="1" latinLnBrk="0" hangingPunct="1">
      <a:defRPr sz="4800" kern="1200">
        <a:solidFill>
          <a:schemeClr val="tx1"/>
        </a:solidFill>
        <a:latin typeface="+mn-lt"/>
        <a:ea typeface="+mn-ea"/>
        <a:cs typeface="+mn-cs"/>
      </a:defRPr>
    </a:lvl6pPr>
    <a:lvl7pPr marL="10972800" algn="l" defTabSz="3657600" rtl="0" eaLnBrk="1" latinLnBrk="0" hangingPunct="1">
      <a:defRPr sz="4800" kern="1200">
        <a:solidFill>
          <a:schemeClr val="tx1"/>
        </a:solidFill>
        <a:latin typeface="+mn-lt"/>
        <a:ea typeface="+mn-ea"/>
        <a:cs typeface="+mn-cs"/>
      </a:defRPr>
    </a:lvl7pPr>
    <a:lvl8pPr marL="12801600" algn="l" defTabSz="3657600" rtl="0" eaLnBrk="1" latinLnBrk="0" hangingPunct="1">
      <a:defRPr sz="4800" kern="1200">
        <a:solidFill>
          <a:schemeClr val="tx1"/>
        </a:solidFill>
        <a:latin typeface="+mn-lt"/>
        <a:ea typeface="+mn-ea"/>
        <a:cs typeface="+mn-cs"/>
      </a:defRPr>
    </a:lvl8pPr>
    <a:lvl9pPr marL="14630400" algn="l" defTabSz="3657600" rtl="0" eaLnBrk="1" latinLnBrk="0" hangingPunct="1">
      <a:defRPr sz="4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1</a:t>
            </a:fld>
            <a:endParaRPr lang="en-US"/>
          </a:p>
        </p:txBody>
      </p:sp>
    </p:spTree>
    <p:extLst>
      <p:ext uri="{BB962C8B-B14F-4D97-AF65-F5344CB8AC3E}">
        <p14:creationId xmlns:p14="http://schemas.microsoft.com/office/powerpoint/2010/main" val="1379799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r>
              <a:rPr lang="en-US" sz="1200" b="1" dirty="0"/>
              <a:t>Supp. Figure 1. Validation of experimental positive controls. </a:t>
            </a:r>
            <a:r>
              <a:rPr lang="en-US" sz="1200" dirty="0"/>
              <a:t>(A) Representative western blot of positive control protein knockdown after transfection with sgRNAs. β-actin loading control. (B) Editing efficiency of control sgRNAs, n = 8. (C) Proliferation time course normalized to AAVS1. Significance determined by RM 2-way ANOVA with </a:t>
            </a:r>
            <a:r>
              <a:rPr lang="en-US" sz="1200" dirty="0" err="1"/>
              <a:t>Geisser</a:t>
            </a:r>
            <a:r>
              <a:rPr lang="en-US" sz="1200" dirty="0"/>
              <a:t>-Greenhouse correction and Dunnett’s multiple comparisons test, n = 6. (D) AAVS1 normalized erythroid differentiation after 14 days in culture. Significance determined by paired t-test, n = 6.  (E) Representative flow plots of 14-day erythroid differentiation cultures with positive control sgRNAs.</a:t>
            </a:r>
            <a:endParaRPr lang="en-US" dirty="0"/>
          </a:p>
        </p:txBody>
      </p:sp>
      <p:sp>
        <p:nvSpPr>
          <p:cNvPr id="4" name="Slide Number Placeholder 3"/>
          <p:cNvSpPr>
            <a:spLocks noGrp="1"/>
          </p:cNvSpPr>
          <p:nvPr>
            <p:ph type="sldNum" sz="quarter" idx="5"/>
          </p:nvPr>
        </p:nvSpPr>
        <p:spPr/>
        <p:txBody>
          <a:bodyPr/>
          <a:lstStyle/>
          <a:p>
            <a:fld id="{61B07CF1-A304-8F4F-B42F-2028C26127D5}" type="slidenum">
              <a:rPr lang="en-US" smtClean="0"/>
              <a:t>2</a:t>
            </a:fld>
            <a:endParaRPr lang="en-US"/>
          </a:p>
        </p:txBody>
      </p:sp>
    </p:spTree>
    <p:extLst>
      <p:ext uri="{BB962C8B-B14F-4D97-AF65-F5344CB8AC3E}">
        <p14:creationId xmlns:p14="http://schemas.microsoft.com/office/powerpoint/2010/main" val="20026696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r>
              <a:rPr lang="en-US" sz="1200" b="1" dirty="0"/>
              <a:t>Supp. Figure 2. Genes in high proliferation group show expansion of edited cells. </a:t>
            </a:r>
            <a:r>
              <a:rPr lang="en-US" sz="1200" dirty="0"/>
              <a:t>Genes were evenly split into low, mid, and high groups based on AAVS1 normalized proliferation. Change in the percentage of edited alleles before and after expansion in 7-day proliferation culture, significance determined by One-way ANOVA and Tukey’s multiple comparisons test.</a:t>
            </a:r>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4</a:t>
            </a:fld>
            <a:endParaRPr lang="en-US"/>
          </a:p>
        </p:txBody>
      </p:sp>
    </p:spTree>
    <p:extLst>
      <p:ext uri="{BB962C8B-B14F-4D97-AF65-F5344CB8AC3E}">
        <p14:creationId xmlns:p14="http://schemas.microsoft.com/office/powerpoint/2010/main" val="3304654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r>
              <a:rPr lang="en-US" sz="1200" b="1" dirty="0"/>
              <a:t>Supp. Figure 3. Proliferation assay time course. </a:t>
            </a:r>
            <a:r>
              <a:rPr lang="en-US" sz="1200" dirty="0"/>
              <a:t>Proliferation time course normalized to AAVS1 on day 3 (first measurement). n=167.</a:t>
            </a:r>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6</a:t>
            </a:fld>
            <a:endParaRPr lang="en-US"/>
          </a:p>
        </p:txBody>
      </p:sp>
    </p:spTree>
    <p:extLst>
      <p:ext uri="{BB962C8B-B14F-4D97-AF65-F5344CB8AC3E}">
        <p14:creationId xmlns:p14="http://schemas.microsoft.com/office/powerpoint/2010/main" val="28011074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r>
              <a:rPr lang="en-US" sz="1200" b="1" dirty="0"/>
              <a:t>Supp. Figure 4. Correlation of proliferation assay replicates. </a:t>
            </a:r>
            <a:r>
              <a:rPr lang="en-US" sz="1200" dirty="0"/>
              <a:t>Heat map of Pearson r correlation coefficients for each biological replicate.</a:t>
            </a:r>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8</a:t>
            </a:fld>
            <a:endParaRPr lang="en-US"/>
          </a:p>
        </p:txBody>
      </p:sp>
    </p:spTree>
    <p:extLst>
      <p:ext uri="{BB962C8B-B14F-4D97-AF65-F5344CB8AC3E}">
        <p14:creationId xmlns:p14="http://schemas.microsoft.com/office/powerpoint/2010/main" val="18052555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12</a:t>
            </a:fld>
            <a:endParaRPr lang="en-US"/>
          </a:p>
        </p:txBody>
      </p:sp>
    </p:spTree>
    <p:extLst>
      <p:ext uri="{BB962C8B-B14F-4D97-AF65-F5344CB8AC3E}">
        <p14:creationId xmlns:p14="http://schemas.microsoft.com/office/powerpoint/2010/main" val="18175017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14</a:t>
            </a:fld>
            <a:endParaRPr lang="en-US"/>
          </a:p>
        </p:txBody>
      </p:sp>
    </p:spTree>
    <p:extLst>
      <p:ext uri="{BB962C8B-B14F-4D97-AF65-F5344CB8AC3E}">
        <p14:creationId xmlns:p14="http://schemas.microsoft.com/office/powerpoint/2010/main" val="19759695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71713" y="1143000"/>
            <a:ext cx="2314575"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341AA0-05A6-A842-828D-B9C91EFE9685}" type="slidenum">
              <a:rPr lang="en-US" smtClean="0"/>
              <a:t>18</a:t>
            </a:fld>
            <a:endParaRPr lang="en-US"/>
          </a:p>
        </p:txBody>
      </p:sp>
    </p:spTree>
    <p:extLst>
      <p:ext uri="{BB962C8B-B14F-4D97-AF65-F5344CB8AC3E}">
        <p14:creationId xmlns:p14="http://schemas.microsoft.com/office/powerpoint/2010/main" val="81061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253BA25-854F-7942-9F8A-242ECE8E74EF}"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27457921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53BA25-854F-7942-9F8A-242ECE8E74EF}"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2396516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53BA25-854F-7942-9F8A-242ECE8E74EF}"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1450277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53BA25-854F-7942-9F8A-242ECE8E74EF}"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991199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253BA25-854F-7942-9F8A-242ECE8E74EF}" type="datetimeFigureOut">
              <a:rPr lang="en-US" smtClean="0"/>
              <a:t>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16700714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53BA25-854F-7942-9F8A-242ECE8E74EF}" type="datetimeFigureOut">
              <a:rPr lang="en-US" smtClean="0"/>
              <a:t>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18204127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253BA25-854F-7942-9F8A-242ECE8E74EF}" type="datetimeFigureOut">
              <a:rPr lang="en-US" smtClean="0"/>
              <a:t>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33877448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253BA25-854F-7942-9F8A-242ECE8E74EF}" type="datetimeFigureOut">
              <a:rPr lang="en-US" smtClean="0"/>
              <a:t>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14207143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53BA25-854F-7942-9F8A-242ECE8E74EF}" type="datetimeFigureOut">
              <a:rPr lang="en-US" smtClean="0"/>
              <a:t>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618831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B253BA25-854F-7942-9F8A-242ECE8E74EF}" type="datetimeFigureOut">
              <a:rPr lang="en-US" smtClean="0"/>
              <a:t>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20755897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B253BA25-854F-7942-9F8A-242ECE8E74EF}" type="datetimeFigureOut">
              <a:rPr lang="en-US" smtClean="0"/>
              <a:t>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36CF5A-B200-6648-A1F3-6B4EE238971E}" type="slidenum">
              <a:rPr lang="en-US" smtClean="0"/>
              <a:t>‹#›</a:t>
            </a:fld>
            <a:endParaRPr lang="en-US"/>
          </a:p>
        </p:txBody>
      </p:sp>
    </p:spTree>
    <p:extLst>
      <p:ext uri="{BB962C8B-B14F-4D97-AF65-F5344CB8AC3E}">
        <p14:creationId xmlns:p14="http://schemas.microsoft.com/office/powerpoint/2010/main" val="30583465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B253BA25-854F-7942-9F8A-242ECE8E74EF}" type="datetimeFigureOut">
              <a:rPr lang="en-US" smtClean="0"/>
              <a:t>7/20/21</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C636CF5A-B200-6648-A1F3-6B4EE238971E}" type="slidenum">
              <a:rPr lang="en-US" smtClean="0"/>
              <a:t>‹#›</a:t>
            </a:fld>
            <a:endParaRPr lang="en-US"/>
          </a:p>
        </p:txBody>
      </p:sp>
    </p:spTree>
    <p:extLst>
      <p:ext uri="{BB962C8B-B14F-4D97-AF65-F5344CB8AC3E}">
        <p14:creationId xmlns:p14="http://schemas.microsoft.com/office/powerpoint/2010/main" val="175713855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emf"/><Relationship Id="rId7" Type="http://schemas.openxmlformats.org/officeDocument/2006/relationships/image" Target="../media/image18.emf"/><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jpg"/><Relationship Id="rId4" Type="http://schemas.openxmlformats.org/officeDocument/2006/relationships/image" Target="../media/image2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6.emf"/><Relationship Id="rId3" Type="http://schemas.openxmlformats.org/officeDocument/2006/relationships/image" Target="../media/image1.tif"/><Relationship Id="rId7"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image" Target="../media/image4.tif"/><Relationship Id="rId5" Type="http://schemas.openxmlformats.org/officeDocument/2006/relationships/image" Target="../media/image3.tif"/><Relationship Id="rId10" Type="http://schemas.openxmlformats.org/officeDocument/2006/relationships/image" Target="../media/image8.emf"/><Relationship Id="rId4" Type="http://schemas.openxmlformats.org/officeDocument/2006/relationships/image" Target="../media/image2.tif"/><Relationship Id="rId9" Type="http://schemas.openxmlformats.org/officeDocument/2006/relationships/image" Target="../media/image7.emf"/></Relationships>
</file>

<file path=ppt/slides/_rels/slide20.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64B39481-8E6E-B64C-AE0B-E6C8908521E8}"/>
              </a:ext>
            </a:extLst>
          </p:cNvPr>
          <p:cNvGraphicFramePr>
            <a:graphicFrameLocks noGrp="1"/>
          </p:cNvGraphicFramePr>
          <p:nvPr>
            <p:extLst>
              <p:ext uri="{D42A27DB-BD31-4B8C-83A1-F6EECF244321}">
                <p14:modId xmlns:p14="http://schemas.microsoft.com/office/powerpoint/2010/main" val="3936744584"/>
              </p:ext>
            </p:extLst>
          </p:nvPr>
        </p:nvGraphicFramePr>
        <p:xfrm>
          <a:off x="257182" y="1975296"/>
          <a:ext cx="26889076" cy="11637464"/>
        </p:xfrm>
        <a:graphic>
          <a:graphicData uri="http://schemas.openxmlformats.org/drawingml/2006/table">
            <a:tbl>
              <a:tblPr firstRow="1" bandRow="1">
                <a:tableStyleId>{9D7B26C5-4107-4FEC-AEDC-1716B250A1EF}</a:tableStyleId>
              </a:tblPr>
              <a:tblGrid>
                <a:gridCol w="3473108">
                  <a:extLst>
                    <a:ext uri="{9D8B030D-6E8A-4147-A177-3AD203B41FA5}">
                      <a16:colId xmlns:a16="http://schemas.microsoft.com/office/drawing/2014/main" val="590785041"/>
                    </a:ext>
                  </a:extLst>
                </a:gridCol>
                <a:gridCol w="2523200">
                  <a:extLst>
                    <a:ext uri="{9D8B030D-6E8A-4147-A177-3AD203B41FA5}">
                      <a16:colId xmlns:a16="http://schemas.microsoft.com/office/drawing/2014/main" val="221379693"/>
                    </a:ext>
                  </a:extLst>
                </a:gridCol>
                <a:gridCol w="5662288">
                  <a:extLst>
                    <a:ext uri="{9D8B030D-6E8A-4147-A177-3AD203B41FA5}">
                      <a16:colId xmlns:a16="http://schemas.microsoft.com/office/drawing/2014/main" val="3707994877"/>
                    </a:ext>
                  </a:extLst>
                </a:gridCol>
                <a:gridCol w="4343400">
                  <a:extLst>
                    <a:ext uri="{9D8B030D-6E8A-4147-A177-3AD203B41FA5}">
                      <a16:colId xmlns:a16="http://schemas.microsoft.com/office/drawing/2014/main" val="1591710968"/>
                    </a:ext>
                  </a:extLst>
                </a:gridCol>
                <a:gridCol w="6829424">
                  <a:extLst>
                    <a:ext uri="{9D8B030D-6E8A-4147-A177-3AD203B41FA5}">
                      <a16:colId xmlns:a16="http://schemas.microsoft.com/office/drawing/2014/main" val="1578770127"/>
                    </a:ext>
                  </a:extLst>
                </a:gridCol>
                <a:gridCol w="1543052">
                  <a:extLst>
                    <a:ext uri="{9D8B030D-6E8A-4147-A177-3AD203B41FA5}">
                      <a16:colId xmlns:a16="http://schemas.microsoft.com/office/drawing/2014/main" val="4062731785"/>
                    </a:ext>
                  </a:extLst>
                </a:gridCol>
                <a:gridCol w="2514604">
                  <a:extLst>
                    <a:ext uri="{9D8B030D-6E8A-4147-A177-3AD203B41FA5}">
                      <a16:colId xmlns:a16="http://schemas.microsoft.com/office/drawing/2014/main" val="268211337"/>
                    </a:ext>
                  </a:extLst>
                </a:gridCol>
              </a:tblGrid>
              <a:tr h="1477412">
                <a:tc>
                  <a:txBody>
                    <a:bodyPr/>
                    <a:lstStyle/>
                    <a:p>
                      <a:pPr algn="ctr" fontAlgn="t"/>
                      <a:r>
                        <a:rPr lang="en-US" sz="3200" b="1" u="none" strike="noStrike" dirty="0">
                          <a:effectLst/>
                        </a:rPr>
                        <a:t>First author</a:t>
                      </a:r>
                      <a:endParaRPr lang="en-US" sz="3200" b="1" i="0" u="none" strike="noStrike" dirty="0">
                        <a:solidFill>
                          <a:srgbClr val="000000"/>
                        </a:solidFill>
                        <a:effectLst/>
                        <a:latin typeface="Helvetica Neue" panose="02000503000000020004" pitchFamily="2" charset="0"/>
                      </a:endParaRP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b="1" i="0" u="none" strike="noStrike" dirty="0">
                          <a:solidFill>
                            <a:srgbClr val="000000"/>
                          </a:solidFill>
                          <a:effectLst/>
                          <a:latin typeface="+mn-lt"/>
                        </a:rPr>
                        <a:t>PMID</a:t>
                      </a: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u="none" strike="noStrike" dirty="0">
                          <a:effectLst/>
                        </a:rPr>
                        <a:t>Cell lines</a:t>
                      </a:r>
                      <a:endParaRPr lang="en-US" sz="3200" b="1" i="0" u="none" strike="noStrike" dirty="0">
                        <a:solidFill>
                          <a:srgbClr val="000000"/>
                        </a:solidFill>
                        <a:effectLst/>
                        <a:latin typeface="Helvetica Neue" panose="02000503000000020004" pitchFamily="2" charset="0"/>
                      </a:endParaRP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u="none" strike="noStrike">
                          <a:effectLst/>
                        </a:rPr>
                        <a:t>Method</a:t>
                      </a:r>
                      <a:endParaRPr lang="en-US" sz="3200" b="1" i="0" u="none" strike="noStrike">
                        <a:solidFill>
                          <a:srgbClr val="000000"/>
                        </a:solidFill>
                        <a:effectLst/>
                        <a:latin typeface="Helvetica Neue" panose="02000503000000020004" pitchFamily="2" charset="0"/>
                      </a:endParaRP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u="none" strike="noStrike" dirty="0">
                          <a:effectLst/>
                        </a:rPr>
                        <a:t>Inclusion Threshold</a:t>
                      </a:r>
                      <a:endParaRPr lang="en-US" sz="3200" b="1" i="0" u="none" strike="noStrike" dirty="0">
                        <a:solidFill>
                          <a:srgbClr val="000000"/>
                        </a:solidFill>
                        <a:effectLst/>
                        <a:latin typeface="Helvetica Neue" panose="02000503000000020004" pitchFamily="2" charset="0"/>
                      </a:endParaRP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u="none" strike="noStrike" dirty="0">
                          <a:effectLst/>
                        </a:rPr>
                        <a:t># of hits</a:t>
                      </a:r>
                      <a:endParaRPr lang="en-US" sz="3200" b="1" i="0" u="none" strike="noStrike" dirty="0">
                        <a:solidFill>
                          <a:srgbClr val="000000"/>
                        </a:solidFill>
                        <a:effectLst/>
                        <a:latin typeface="Helvetica Neue" panose="02000503000000020004" pitchFamily="2" charset="0"/>
                      </a:endParaRPr>
                    </a:p>
                  </a:txBody>
                  <a:tcPr marL="14372" marR="14372" marT="14372" marB="0" anchor="ctr">
                    <a:lnB w="38100" cap="flat" cmpd="sng" algn="ctr">
                      <a:solidFill>
                        <a:schemeClr val="tx1"/>
                      </a:solidFill>
                      <a:prstDash val="solid"/>
                      <a:round/>
                      <a:headEnd type="none" w="med" len="med"/>
                      <a:tailEnd type="none" w="med" len="med"/>
                    </a:lnB>
                  </a:tcPr>
                </a:tc>
                <a:tc>
                  <a:txBody>
                    <a:bodyPr/>
                    <a:lstStyle/>
                    <a:p>
                      <a:pPr algn="ctr" fontAlgn="t"/>
                      <a:r>
                        <a:rPr lang="en-US" sz="3200" b="1" i="0" u="none" strike="noStrike" dirty="0">
                          <a:solidFill>
                            <a:srgbClr val="000000"/>
                          </a:solidFill>
                          <a:effectLst/>
                          <a:latin typeface="+mn-lt"/>
                        </a:rPr>
                        <a:t>Included in Machine Learning?</a:t>
                      </a:r>
                    </a:p>
                  </a:txBody>
                  <a:tcPr marL="14372" marR="14372" marT="14372" marB="0" anchor="ctr">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10066972"/>
                  </a:ext>
                </a:extLst>
              </a:tr>
              <a:tr h="989732">
                <a:tc>
                  <a:txBody>
                    <a:bodyPr/>
                    <a:lstStyle/>
                    <a:p>
                      <a:pPr algn="ctr" fontAlgn="t"/>
                      <a:r>
                        <a:rPr lang="en-US" sz="3200" b="0" u="none" strike="noStrike" dirty="0">
                          <a:effectLst/>
                        </a:rPr>
                        <a:t>Sack, LM</a:t>
                      </a:r>
                      <a:endParaRPr lang="en-US" sz="3200" b="0" i="0" u="none" strike="noStrike" dirty="0">
                        <a:solidFill>
                          <a:srgbClr val="000000"/>
                        </a:solidFill>
                        <a:effectLst/>
                        <a:latin typeface="Helvetica Neue" panose="02000503000000020004" pitchFamily="2" charset="0"/>
                      </a:endParaRPr>
                    </a:p>
                  </a:txBody>
                  <a:tcPr marL="14372" marR="14372" marT="14372" marB="0" anchor="ctr">
                    <a:lnL w="38100" cap="flat" cmpd="sng" algn="ctr">
                      <a:solidFill>
                        <a:schemeClr val="tx1"/>
                      </a:solidFill>
                      <a:prstDash val="solid"/>
                      <a:round/>
                      <a:headEnd type="none" w="med" len="med"/>
                      <a:tailEnd type="none" w="med" len="med"/>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29576454</a:t>
                      </a: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Pancreatic, breast, fibroblast</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ORF library</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Log</a:t>
                      </a:r>
                      <a:r>
                        <a:rPr lang="en-US" sz="3200" u="none" strike="noStrike" baseline="0" dirty="0">
                          <a:effectLst/>
                        </a:rPr>
                        <a:t>2fc </a:t>
                      </a:r>
                      <a:r>
                        <a:rPr lang="en-US" sz="3200" u="none" strike="noStrike" dirty="0">
                          <a:effectLst/>
                        </a:rPr>
                        <a:t>&lt; -1 &amp; FDR &lt; 0.05 in either cell line</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40</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601963612"/>
                  </a:ext>
                </a:extLst>
              </a:tr>
              <a:tr h="651424">
                <a:tc>
                  <a:txBody>
                    <a:bodyPr/>
                    <a:lstStyle/>
                    <a:p>
                      <a:pPr algn="ctr" fontAlgn="t"/>
                      <a:r>
                        <a:rPr lang="en-US" sz="3200" b="0" i="0" u="none" strike="noStrike" dirty="0">
                          <a:solidFill>
                            <a:srgbClr val="000000"/>
                          </a:solidFill>
                          <a:effectLst/>
                          <a:latin typeface="+mn-lt"/>
                        </a:rPr>
                        <a:t>Wang, T</a:t>
                      </a:r>
                    </a:p>
                  </a:txBody>
                  <a:tcPr marL="21432" marR="21432" marT="21432" marB="0" anchor="ctr">
                    <a:lnL w="38100" cap="flat" cmpd="sng" algn="ctr">
                      <a:solidFill>
                        <a:schemeClr val="tx1"/>
                      </a:solidFill>
                      <a:prstDash val="solid"/>
                      <a:round/>
                      <a:headEnd type="none" w="med" len="med"/>
                      <a:tailEnd type="none" w="med" len="med"/>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28162770</a:t>
                      </a:r>
                    </a:p>
                  </a:txBody>
                  <a:tcPr marL="21432" marR="21432" marT="2143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14 human AML</a:t>
                      </a:r>
                    </a:p>
                  </a:txBody>
                  <a:tcPr marL="21432" marR="21432" marT="2143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err="1">
                          <a:solidFill>
                            <a:srgbClr val="000000"/>
                          </a:solidFill>
                          <a:effectLst/>
                          <a:latin typeface="+mn-lt"/>
                        </a:rPr>
                        <a:t>CRISPRko</a:t>
                      </a:r>
                      <a:endParaRPr lang="en-US" sz="3200" b="0" i="0" u="none" strike="noStrike" dirty="0">
                        <a:solidFill>
                          <a:srgbClr val="000000"/>
                        </a:solidFill>
                        <a:effectLst/>
                        <a:latin typeface="+mn-lt"/>
                      </a:endParaRPr>
                    </a:p>
                  </a:txBody>
                  <a:tcPr marL="21432" marR="21432" marT="2143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CS &gt; 1 in any cell line</a:t>
                      </a:r>
                    </a:p>
                  </a:txBody>
                  <a:tcPr marL="21432" marR="21432" marT="2143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6</a:t>
                      </a:r>
                    </a:p>
                  </a:txBody>
                  <a:tcPr marL="21432" marR="21432" marT="2143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21432" marR="21432" marT="21432" marB="0" anchor="ctr">
                    <a:lnL>
                      <a:noFill/>
                    </a:lnL>
                    <a:lnR w="38100" cap="flat" cmpd="sng" algn="ctr">
                      <a:solidFill>
                        <a:schemeClr val="tx1"/>
                      </a:solid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2987592237"/>
                  </a:ext>
                </a:extLst>
              </a:tr>
              <a:tr h="977136">
                <a:tc>
                  <a:txBody>
                    <a:bodyPr/>
                    <a:lstStyle/>
                    <a:p>
                      <a:pPr algn="ctr" fontAlgn="t"/>
                      <a:r>
                        <a:rPr lang="en-US" sz="3200" b="0" u="none" strike="noStrike" dirty="0">
                          <a:effectLst/>
                        </a:rPr>
                        <a:t>Wallace, J</a:t>
                      </a:r>
                      <a:endParaRPr lang="en-US" sz="3200" b="0" i="0" u="none" strike="noStrike" dirty="0">
                        <a:solidFill>
                          <a:srgbClr val="000000"/>
                        </a:solidFill>
                        <a:effectLst/>
                        <a:latin typeface="Helvetica Neue" panose="02000503000000020004" pitchFamily="2" charset="0"/>
                      </a:endParaRPr>
                    </a:p>
                  </a:txBody>
                  <a:tcPr marL="14372" marR="14372" marT="14372" marB="0" anchor="ctr">
                    <a:lnL w="38100" cap="flat" cmpd="sng" algn="ctr">
                      <a:solidFill>
                        <a:schemeClr val="tx1"/>
                      </a:solidFill>
                      <a:prstDash val="solid"/>
                      <a:round/>
                      <a:headEnd type="none" w="med" len="med"/>
                      <a:tailEnd type="none" w="med" len="med"/>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3200" b="0" i="0" u="none" strike="noStrike" dirty="0">
                          <a:solidFill>
                            <a:srgbClr val="000000"/>
                          </a:solidFill>
                          <a:effectLst/>
                          <a:latin typeface="+mn-lt"/>
                        </a:rPr>
                        <a:t>27081855</a:t>
                      </a: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MV411 AML</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GeCKO</a:t>
                      </a:r>
                      <a:r>
                        <a:rPr lang="en-US" sz="3200" u="none" strike="noStrike" dirty="0">
                          <a:effectLst/>
                        </a:rPr>
                        <a:t> </a:t>
                      </a:r>
                      <a:r>
                        <a:rPr lang="en-US" sz="3200" u="none" strike="noStrike" dirty="0" err="1">
                          <a:effectLst/>
                        </a:rPr>
                        <a:t>CRISPRi</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p &lt; 0.05 and log2fc &gt; 1</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21</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No</a:t>
                      </a:r>
                    </a:p>
                  </a:txBody>
                  <a:tcPr marL="14372" marR="14372" marT="14372" marB="0" anchor="ctr">
                    <a:lnL>
                      <a:noFill/>
                    </a:lnL>
                    <a:lnR w="38100" cap="flat" cmpd="sng" algn="ctr">
                      <a:solidFill>
                        <a:schemeClr val="tx1"/>
                      </a:solidFill>
                      <a:prstDash val="solid"/>
                      <a:round/>
                      <a:headEnd type="none" w="med" len="med"/>
                      <a:tailEnd type="none" w="med" len="med"/>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43884732"/>
                  </a:ext>
                </a:extLst>
              </a:tr>
              <a:tr h="989732">
                <a:tc>
                  <a:txBody>
                    <a:bodyPr/>
                    <a:lstStyle/>
                    <a:p>
                      <a:pPr algn="ctr" fontAlgn="t"/>
                      <a:r>
                        <a:rPr lang="en-US" sz="3200" b="0" u="none" strike="noStrike" dirty="0" err="1">
                          <a:effectLst/>
                        </a:rPr>
                        <a:t>Horlbeck</a:t>
                      </a:r>
                      <a:r>
                        <a:rPr lang="en-US" sz="3200" b="0" u="none" strike="noStrike" dirty="0">
                          <a:effectLst/>
                        </a:rPr>
                        <a:t>, MA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w="38100" cap="flat" cmpd="sng" algn="ctr">
                      <a:solidFill>
                        <a:schemeClr val="tx1"/>
                      </a:solidFill>
                      <a:prstDash val="solid"/>
                      <a:round/>
                      <a:headEnd type="none" w="med" len="med"/>
                      <a:tailEnd type="none" w="med" len="med"/>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3200" b="0" i="0" u="none" strike="noStrike" dirty="0">
                          <a:solidFill>
                            <a:srgbClr val="000000"/>
                          </a:solidFill>
                          <a:effectLst/>
                          <a:latin typeface="+mn-lt"/>
                        </a:rPr>
                        <a:t>27661255</a:t>
                      </a:r>
                    </a:p>
                  </a:txBody>
                  <a:tcPr marL="14372" marR="14372" marT="14372" marB="0" anchor="ctr">
                    <a:lnL>
                      <a:noFill/>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K562 AML</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CRISPRi</a:t>
                      </a:r>
                      <a:r>
                        <a:rPr lang="en-US" sz="3200" u="none" strike="noStrike" dirty="0">
                          <a:effectLst/>
                        </a:rPr>
                        <a:t> &amp; </a:t>
                      </a:r>
                      <a:r>
                        <a:rPr lang="en-US" sz="3200" u="none" strike="noStrike" dirty="0" err="1">
                          <a:effectLst/>
                        </a:rPr>
                        <a:t>CRISPRa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CRISPRa</a:t>
                      </a:r>
                      <a:r>
                        <a:rPr lang="en-US" sz="3200" u="none" strike="noStrike" dirty="0">
                          <a:effectLst/>
                        </a:rPr>
                        <a:t> p &lt; 0.05; </a:t>
                      </a:r>
                      <a:r>
                        <a:rPr lang="en-US" sz="3200" u="none" strike="noStrike" dirty="0" err="1">
                          <a:effectLst/>
                        </a:rPr>
                        <a:t>CRISPRa</a:t>
                      </a:r>
                      <a:r>
                        <a:rPr lang="en-US" sz="3200" u="none" strike="noStrike" dirty="0">
                          <a:effectLst/>
                        </a:rPr>
                        <a:t> CS &lt; 0; excluding significant negative </a:t>
                      </a:r>
                      <a:r>
                        <a:rPr lang="en-US" sz="3200" u="none" strike="noStrike" dirty="0" err="1">
                          <a:effectLst/>
                        </a:rPr>
                        <a:t>CRISPRi</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62</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w="38100" cap="flat" cmpd="sng" algn="ctr">
                      <a:solidFill>
                        <a:schemeClr val="tx1"/>
                      </a:solidFill>
                      <a:prstDash val="solid"/>
                      <a:round/>
                      <a:headEnd type="none" w="med" len="med"/>
                      <a:tailEnd type="none" w="med" len="med"/>
                    </a:lnR>
                    <a:lnT w="28575" cap="flat" cmpd="sng" algn="ctr">
                      <a:noFill/>
                      <a:prstDash val="solid"/>
                      <a:round/>
                      <a:headEnd type="none" w="med" len="med"/>
                      <a:tailEnd type="none" w="med" len="med"/>
                    </a:lnT>
                    <a:lnB w="381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92097611"/>
                  </a:ext>
                </a:extLst>
              </a:tr>
              <a:tr h="977136">
                <a:tc>
                  <a:txBody>
                    <a:bodyPr/>
                    <a:lstStyle/>
                    <a:p>
                      <a:pPr algn="ctr" fontAlgn="t"/>
                      <a:r>
                        <a:rPr lang="en-US" sz="3200" b="0" u="none" strike="noStrike" dirty="0">
                          <a:effectLst/>
                        </a:rPr>
                        <a:t>Bakke, J</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30898113</a:t>
                      </a: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PANC-1 pancreatic</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CRISPRko</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p &lt; 0.05</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43</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w="38100" cap="flat" cmpd="sng" algn="ctr">
                      <a:solidFill>
                        <a:schemeClr val="tx1"/>
                      </a:solid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08298873"/>
                  </a:ext>
                </a:extLst>
              </a:tr>
              <a:tr h="989732">
                <a:tc>
                  <a:txBody>
                    <a:bodyPr/>
                    <a:lstStyle/>
                    <a:p>
                      <a:pPr algn="ctr" fontAlgn="t"/>
                      <a:r>
                        <a:rPr lang="en-US" sz="3200" b="0" u="none" strike="noStrike" dirty="0" err="1">
                          <a:effectLst/>
                        </a:rPr>
                        <a:t>Sanson</a:t>
                      </a:r>
                      <a:r>
                        <a:rPr lang="en-US" sz="3200" b="0" u="none" strike="noStrike" dirty="0">
                          <a:effectLst/>
                        </a:rPr>
                        <a:t>, KR</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30575746</a:t>
                      </a: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A375 melanoma, HT29 colorectal</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CRISPRko</a:t>
                      </a:r>
                      <a:r>
                        <a:rPr lang="en-US" sz="3200" u="none" strike="noStrike" dirty="0">
                          <a:effectLst/>
                        </a:rPr>
                        <a:t>, </a:t>
                      </a:r>
                      <a:r>
                        <a:rPr lang="en-US" sz="3200" u="none" strike="noStrike" dirty="0" err="1">
                          <a:effectLst/>
                        </a:rPr>
                        <a:t>CRISPRi</a:t>
                      </a:r>
                      <a:r>
                        <a:rPr lang="en-US" sz="3200" u="none" strike="noStrike" dirty="0">
                          <a:effectLst/>
                        </a:rPr>
                        <a:t>, </a:t>
                      </a:r>
                      <a:r>
                        <a:rPr lang="en-US" sz="3200" u="none" strike="noStrike" dirty="0" err="1">
                          <a:effectLst/>
                        </a:rPr>
                        <a:t>CRISPRa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err="1">
                          <a:effectLst/>
                        </a:rPr>
                        <a:t>CRISPRa</a:t>
                      </a:r>
                      <a:r>
                        <a:rPr lang="en-US" sz="3200" u="none" strike="noStrike" dirty="0">
                          <a:effectLst/>
                        </a:rPr>
                        <a:t> CS &lt; 0, p &lt; 0.05</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34</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35296491"/>
                  </a:ext>
                </a:extLst>
              </a:tr>
              <a:tr h="989732">
                <a:tc>
                  <a:txBody>
                    <a:bodyPr/>
                    <a:lstStyle/>
                    <a:p>
                      <a:pPr algn="ctr" fontAlgn="t"/>
                      <a:r>
                        <a:rPr lang="en-US" sz="3200" b="0" u="none" strike="noStrike" dirty="0" err="1">
                          <a:effectLst/>
                        </a:rPr>
                        <a:t>Martincorena</a:t>
                      </a:r>
                      <a:r>
                        <a:rPr lang="en-US" sz="3200" b="0" u="none" strike="noStrike" dirty="0">
                          <a:effectLst/>
                        </a:rPr>
                        <a:t>, I</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29056346</a:t>
                      </a: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7,664 tumors across 29 cancers </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Molecular evolution</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AML p &lt; 0.05 or combined(all cancers) p &lt; 0.05</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u="none" strike="noStrike" dirty="0">
                          <a:effectLst/>
                        </a:rPr>
                        <a:t>9</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No</a:t>
                      </a:r>
                    </a:p>
                  </a:txBody>
                  <a:tcPr marL="14372" marR="14372" marT="14372" marB="0" anchor="ctr">
                    <a:lnL>
                      <a:noFill/>
                    </a:lnL>
                    <a:lnR>
                      <a:noFill/>
                    </a:lnR>
                    <a:lnT w="28575" cap="flat" cmpd="sng" algn="ctr">
                      <a:noFill/>
                      <a:prstDash val="solid"/>
                      <a:round/>
                      <a:headEnd type="none" w="med" len="med"/>
                      <a:tailEnd type="none" w="med" len="med"/>
                    </a:lnT>
                    <a:lnB w="28575"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050828830"/>
                  </a:ext>
                </a:extLst>
              </a:tr>
              <a:tr h="989732">
                <a:tc>
                  <a:txBody>
                    <a:bodyPr/>
                    <a:lstStyle/>
                    <a:p>
                      <a:pPr algn="ctr" fontAlgn="t"/>
                      <a:r>
                        <a:rPr lang="en-US" sz="3200" b="0" u="none" strike="noStrike" dirty="0">
                          <a:effectLst/>
                        </a:rPr>
                        <a:t>Wang, T</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26472758</a:t>
                      </a: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KBM7, K562 AML; </a:t>
                      </a:r>
                    </a:p>
                    <a:p>
                      <a:pPr algn="ctr" fontAlgn="t"/>
                      <a:r>
                        <a:rPr lang="en-US" sz="3200" u="none" strike="noStrike" dirty="0">
                          <a:effectLst/>
                        </a:rPr>
                        <a:t>Raji, </a:t>
                      </a:r>
                      <a:r>
                        <a:rPr lang="en-US" sz="3200" u="none" strike="noStrike" dirty="0" err="1">
                          <a:effectLst/>
                        </a:rPr>
                        <a:t>Jiyoye</a:t>
                      </a:r>
                      <a:r>
                        <a:rPr lang="en-US" sz="3200" u="none" strike="noStrike" dirty="0">
                          <a:effectLst/>
                        </a:rPr>
                        <a:t> lymphoma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u="none" strike="noStrike" dirty="0" err="1">
                          <a:effectLst/>
                        </a:rPr>
                        <a:t>CRISPRko</a:t>
                      </a:r>
                      <a:r>
                        <a:rPr lang="en-US" sz="3200" u="none" strike="noStrike" dirty="0">
                          <a:effectLst/>
                        </a:rPr>
                        <a:t> &amp; gene trap</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 CS &gt; 0.5 or gene trap ratio &gt; 0.6</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28</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w="28575" cap="flat" cmpd="sng" algn="ctr">
                      <a:noFill/>
                      <a:prstDash val="solid"/>
                      <a:round/>
                      <a:headEnd type="none" w="med" len="med"/>
                      <a:tailEnd type="none" w="med" len="med"/>
                    </a:lnT>
                    <a:lnB>
                      <a:noFill/>
                    </a:lnB>
                    <a:lnTlToBr w="12700" cmpd="sng">
                      <a:noFill/>
                      <a:prstDash val="solid"/>
                    </a:lnTlToBr>
                    <a:lnBlToTr w="12700" cmpd="sng">
                      <a:noFill/>
                      <a:prstDash val="solid"/>
                    </a:lnBlToTr>
                  </a:tcPr>
                </a:tc>
                <a:extLst>
                  <a:ext uri="{0D108BD9-81ED-4DB2-BD59-A6C34878D82A}">
                    <a16:rowId xmlns:a16="http://schemas.microsoft.com/office/drawing/2014/main" val="2317449703"/>
                  </a:ext>
                </a:extLst>
              </a:tr>
              <a:tr h="651424">
                <a:tc>
                  <a:txBody>
                    <a:bodyPr/>
                    <a:lstStyle/>
                    <a:p>
                      <a:pPr algn="ctr" fontAlgn="t"/>
                      <a:r>
                        <a:rPr lang="en-US" sz="3200" b="0" u="none" strike="noStrike" dirty="0" err="1">
                          <a:effectLst/>
                        </a:rPr>
                        <a:t>Blomen</a:t>
                      </a:r>
                      <a:r>
                        <a:rPr lang="en-US" sz="3200" b="0" u="none" strike="noStrike" dirty="0">
                          <a:effectLst/>
                        </a:rPr>
                        <a:t>, VA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26472760</a:t>
                      </a: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KBM7-HAP1 CML</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Gene trap</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gene trap ratio &gt; 0.6 in both cell lines</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10</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716282207"/>
                  </a:ext>
                </a:extLst>
              </a:tr>
              <a:tr h="651424">
                <a:tc>
                  <a:txBody>
                    <a:bodyPr/>
                    <a:lstStyle/>
                    <a:p>
                      <a:pPr algn="ctr" fontAlgn="t"/>
                      <a:r>
                        <a:rPr lang="en-US" sz="3200" b="0" u="none" strike="noStrike" dirty="0">
                          <a:effectLst/>
                        </a:rPr>
                        <a:t>Gilbert, LA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marL="0" marR="0" indent="0" algn="ctr" defTabSz="914400" rtl="0" eaLnBrk="1" fontAlgn="t" latinLnBrk="0" hangingPunct="1">
                        <a:lnSpc>
                          <a:spcPct val="100000"/>
                        </a:lnSpc>
                        <a:spcBef>
                          <a:spcPts val="0"/>
                        </a:spcBef>
                        <a:spcAft>
                          <a:spcPts val="0"/>
                        </a:spcAft>
                        <a:buClrTx/>
                        <a:buSzTx/>
                        <a:buFontTx/>
                        <a:buNone/>
                        <a:tabLst/>
                        <a:defRPr/>
                      </a:pPr>
                      <a:r>
                        <a:rPr lang="en-US" sz="3200" b="0" i="0" u="none" strike="noStrike" dirty="0">
                          <a:solidFill>
                            <a:srgbClr val="000000"/>
                          </a:solidFill>
                          <a:effectLst/>
                          <a:latin typeface="+mn-lt"/>
                        </a:rPr>
                        <a:t>25307932</a:t>
                      </a: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K562 AML</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err="1">
                          <a:effectLst/>
                        </a:rPr>
                        <a:t>CRISPRi</a:t>
                      </a:r>
                      <a:r>
                        <a:rPr lang="en-US" sz="3200" u="none" strike="noStrike" dirty="0">
                          <a:effectLst/>
                        </a:rPr>
                        <a:t> &amp; </a:t>
                      </a:r>
                      <a:r>
                        <a:rPr lang="en-US" sz="3200" u="none" strike="noStrike" dirty="0" err="1">
                          <a:effectLst/>
                        </a:rPr>
                        <a:t>CRISPRa</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err="1">
                          <a:effectLst/>
                        </a:rPr>
                        <a:t>CRISPRa</a:t>
                      </a:r>
                      <a:r>
                        <a:rPr lang="en-US" sz="3200" u="none" strike="noStrike" dirty="0">
                          <a:effectLst/>
                        </a:rPr>
                        <a:t> CS &lt; 0; 2 </a:t>
                      </a:r>
                      <a:r>
                        <a:rPr lang="en-US" sz="3200" u="none" strike="noStrike" dirty="0" err="1">
                          <a:effectLst/>
                        </a:rPr>
                        <a:t>stddev</a:t>
                      </a:r>
                      <a:r>
                        <a:rPr lang="en-US" sz="3200" u="none" strike="noStrike" dirty="0">
                          <a:effectLst/>
                        </a:rPr>
                        <a:t> below mean</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21</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176609373"/>
                  </a:ext>
                </a:extLst>
              </a:tr>
              <a:tr h="651424">
                <a:tc>
                  <a:txBody>
                    <a:bodyPr/>
                    <a:lstStyle/>
                    <a:p>
                      <a:pPr algn="ctr" fontAlgn="t"/>
                      <a:r>
                        <a:rPr lang="en-US" sz="3200" b="0" u="none" strike="noStrike" dirty="0" err="1">
                          <a:effectLst/>
                        </a:rPr>
                        <a:t>Davoli</a:t>
                      </a:r>
                      <a:r>
                        <a:rPr lang="en-US" sz="3200" b="0" u="none" strike="noStrike" dirty="0">
                          <a:effectLst/>
                        </a:rPr>
                        <a:t>, T</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24183448</a:t>
                      </a: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8,200 tumors 20 cancers</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Mutation analysis</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p &lt; 0.05</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u="none" strike="noStrike" dirty="0">
                          <a:effectLst/>
                        </a:rPr>
                        <a:t>40</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3278967172"/>
                  </a:ext>
                </a:extLst>
              </a:tr>
              <a:tr h="651424">
                <a:tc>
                  <a:txBody>
                    <a:bodyPr/>
                    <a:lstStyle/>
                    <a:p>
                      <a:pPr algn="ctr" fontAlgn="t"/>
                      <a:r>
                        <a:rPr lang="en-US" sz="3200" b="0" u="none" strike="noStrike" dirty="0" err="1">
                          <a:effectLst/>
                        </a:rPr>
                        <a:t>Sondka</a:t>
                      </a:r>
                      <a:r>
                        <a:rPr lang="en-US" sz="3200" b="0" u="none" strike="noStrike" dirty="0">
                          <a:effectLst/>
                        </a:rPr>
                        <a:t>, Z </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30293088</a:t>
                      </a: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u="none" strike="noStrike" dirty="0">
                          <a:effectLst/>
                        </a:rPr>
                        <a:t> Curated catalogue</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u="none" strike="noStrike" dirty="0">
                          <a:effectLst/>
                        </a:rPr>
                        <a:t>Cancer Gene Census</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u="none" strike="noStrike" dirty="0">
                          <a:effectLst/>
                        </a:rPr>
                        <a:t> Tier 1 or Tier 2 Tumor Suppressor</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u="none" strike="noStrike" dirty="0">
                          <a:effectLst/>
                        </a:rPr>
                        <a:t>37</a:t>
                      </a:r>
                      <a:endParaRPr lang="en-US" sz="3200" b="0" i="0" u="none" strike="noStrike" dirty="0">
                        <a:solidFill>
                          <a:srgbClr val="000000"/>
                        </a:solidFill>
                        <a:effectLst/>
                        <a:latin typeface="Helvetica Neue" panose="02000503000000020004" pitchFamily="2" charset="0"/>
                      </a:endParaRP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tc>
                  <a:txBody>
                    <a:bodyPr/>
                    <a:lstStyle/>
                    <a:p>
                      <a:pPr algn="ctr" fontAlgn="t"/>
                      <a:r>
                        <a:rPr lang="en-US" sz="3200" b="0" i="0" u="none" strike="noStrike" dirty="0">
                          <a:solidFill>
                            <a:srgbClr val="000000"/>
                          </a:solidFill>
                          <a:effectLst/>
                          <a:latin typeface="+mn-lt"/>
                        </a:rPr>
                        <a:t>Yes</a:t>
                      </a:r>
                    </a:p>
                  </a:txBody>
                  <a:tcPr marL="14372" marR="14372" marT="14372" marB="0" anchor="ctr">
                    <a:lnL>
                      <a:noFill/>
                    </a:lnL>
                    <a:lnR>
                      <a:noFill/>
                    </a:lnR>
                    <a:lnT>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905746545"/>
                  </a:ext>
                </a:extLst>
              </a:tr>
            </a:tbl>
          </a:graphicData>
        </a:graphic>
      </p:graphicFrame>
      <p:sp>
        <p:nvSpPr>
          <p:cNvPr id="2" name="Title 1">
            <a:extLst>
              <a:ext uri="{FF2B5EF4-FFF2-40B4-BE49-F238E27FC236}">
                <a16:creationId xmlns:a16="http://schemas.microsoft.com/office/drawing/2014/main" id="{CADA0C47-84F6-554A-A98E-6A65AED3372E}"/>
              </a:ext>
            </a:extLst>
          </p:cNvPr>
          <p:cNvSpPr>
            <a:spLocks noGrp="1"/>
          </p:cNvSpPr>
          <p:nvPr>
            <p:ph type="title"/>
          </p:nvPr>
        </p:nvSpPr>
        <p:spPr>
          <a:xfrm>
            <a:off x="1571630" y="368642"/>
            <a:ext cx="23660100" cy="1477884"/>
          </a:xfrm>
        </p:spPr>
        <p:txBody>
          <a:bodyPr>
            <a:normAutofit/>
          </a:bodyPr>
          <a:lstStyle/>
          <a:p>
            <a:r>
              <a:rPr lang="en-US" sz="6300" b="1" dirty="0"/>
              <a:t>Supplemental table 1. Selected genome-wide genetic study references.</a:t>
            </a:r>
          </a:p>
        </p:txBody>
      </p:sp>
      <p:sp>
        <p:nvSpPr>
          <p:cNvPr id="23" name="TextBox 22">
            <a:extLst>
              <a:ext uri="{FF2B5EF4-FFF2-40B4-BE49-F238E27FC236}">
                <a16:creationId xmlns:a16="http://schemas.microsoft.com/office/drawing/2014/main" id="{5D54D4D9-F788-234B-BD5A-127F2B18F2A5}"/>
              </a:ext>
            </a:extLst>
          </p:cNvPr>
          <p:cNvSpPr txBox="1"/>
          <p:nvPr/>
        </p:nvSpPr>
        <p:spPr>
          <a:xfrm>
            <a:off x="600076" y="13655692"/>
            <a:ext cx="13490616" cy="1062470"/>
          </a:xfrm>
          <a:prstGeom prst="rect">
            <a:avLst/>
          </a:prstGeom>
          <a:noFill/>
        </p:spPr>
        <p:txBody>
          <a:bodyPr wrap="none" rtlCol="0">
            <a:spAutoFit/>
          </a:bodyPr>
          <a:lstStyle/>
          <a:p>
            <a:r>
              <a:rPr lang="en-US" sz="3152" b="1" dirty="0"/>
              <a:t>Bold outline</a:t>
            </a:r>
            <a:r>
              <a:rPr lang="en-US" sz="3152" dirty="0"/>
              <a:t> = “Prime” dataset where all genes meeting threshold were included.</a:t>
            </a:r>
          </a:p>
          <a:p>
            <a:r>
              <a:rPr lang="en-US" sz="3152" b="1" dirty="0"/>
              <a:t>CS</a:t>
            </a:r>
            <a:r>
              <a:rPr lang="en-US" sz="3152" dirty="0"/>
              <a:t> = CRISPR score, the average log2 fold-change after gene targeting</a:t>
            </a:r>
            <a:endParaRPr lang="en-US" sz="3152" b="1" dirty="0"/>
          </a:p>
        </p:txBody>
      </p:sp>
    </p:spTree>
    <p:extLst>
      <p:ext uri="{BB962C8B-B14F-4D97-AF65-F5344CB8AC3E}">
        <p14:creationId xmlns:p14="http://schemas.microsoft.com/office/powerpoint/2010/main" val="41969762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3E31528-64E8-7644-ACD2-B97D72DE81DC}"/>
              </a:ext>
            </a:extLst>
          </p:cNvPr>
          <p:cNvPicPr>
            <a:picLocks noChangeAspect="1"/>
          </p:cNvPicPr>
          <p:nvPr/>
        </p:nvPicPr>
        <p:blipFill>
          <a:blip r:embed="rId2"/>
          <a:stretch>
            <a:fillRect/>
          </a:stretch>
        </p:blipFill>
        <p:spPr>
          <a:xfrm>
            <a:off x="520394" y="716494"/>
            <a:ext cx="6649548" cy="5329068"/>
          </a:xfrm>
          <a:prstGeom prst="rect">
            <a:avLst/>
          </a:prstGeom>
        </p:spPr>
      </p:pic>
      <p:pic>
        <p:nvPicPr>
          <p:cNvPr id="4" name="Picture 3">
            <a:extLst>
              <a:ext uri="{FF2B5EF4-FFF2-40B4-BE49-F238E27FC236}">
                <a16:creationId xmlns:a16="http://schemas.microsoft.com/office/drawing/2014/main" id="{CA8EB211-AD08-5D4A-879A-FF68852A98C5}"/>
              </a:ext>
            </a:extLst>
          </p:cNvPr>
          <p:cNvPicPr>
            <a:picLocks noChangeAspect="1"/>
          </p:cNvPicPr>
          <p:nvPr/>
        </p:nvPicPr>
        <p:blipFill>
          <a:blip r:embed="rId3"/>
          <a:stretch>
            <a:fillRect/>
          </a:stretch>
        </p:blipFill>
        <p:spPr>
          <a:xfrm>
            <a:off x="7169942" y="716494"/>
            <a:ext cx="6838188" cy="5329068"/>
          </a:xfrm>
          <a:prstGeom prst="rect">
            <a:avLst/>
          </a:prstGeom>
        </p:spPr>
      </p:pic>
      <p:pic>
        <p:nvPicPr>
          <p:cNvPr id="5" name="Picture 4">
            <a:extLst>
              <a:ext uri="{FF2B5EF4-FFF2-40B4-BE49-F238E27FC236}">
                <a16:creationId xmlns:a16="http://schemas.microsoft.com/office/drawing/2014/main" id="{B7C554E6-2F4B-4A46-991B-652893EAD56D}"/>
              </a:ext>
            </a:extLst>
          </p:cNvPr>
          <p:cNvPicPr>
            <a:picLocks noChangeAspect="1"/>
          </p:cNvPicPr>
          <p:nvPr/>
        </p:nvPicPr>
        <p:blipFill>
          <a:blip r:embed="rId4"/>
          <a:stretch>
            <a:fillRect/>
          </a:stretch>
        </p:blipFill>
        <p:spPr>
          <a:xfrm>
            <a:off x="13744926" y="716498"/>
            <a:ext cx="6838188" cy="5329068"/>
          </a:xfrm>
          <a:prstGeom prst="rect">
            <a:avLst/>
          </a:prstGeom>
        </p:spPr>
      </p:pic>
      <p:pic>
        <p:nvPicPr>
          <p:cNvPr id="6" name="Picture 5">
            <a:extLst>
              <a:ext uri="{FF2B5EF4-FFF2-40B4-BE49-F238E27FC236}">
                <a16:creationId xmlns:a16="http://schemas.microsoft.com/office/drawing/2014/main" id="{DE9F28D2-0DB1-F248-ADB2-A3C6D8B1262A}"/>
              </a:ext>
            </a:extLst>
          </p:cNvPr>
          <p:cNvPicPr>
            <a:picLocks noChangeAspect="1"/>
          </p:cNvPicPr>
          <p:nvPr/>
        </p:nvPicPr>
        <p:blipFill>
          <a:blip r:embed="rId5"/>
          <a:stretch>
            <a:fillRect/>
          </a:stretch>
        </p:blipFill>
        <p:spPr>
          <a:xfrm>
            <a:off x="20116064" y="716494"/>
            <a:ext cx="6625968" cy="5329068"/>
          </a:xfrm>
          <a:prstGeom prst="rect">
            <a:avLst/>
          </a:prstGeom>
        </p:spPr>
      </p:pic>
      <p:pic>
        <p:nvPicPr>
          <p:cNvPr id="7" name="Picture 6">
            <a:extLst>
              <a:ext uri="{FF2B5EF4-FFF2-40B4-BE49-F238E27FC236}">
                <a16:creationId xmlns:a16="http://schemas.microsoft.com/office/drawing/2014/main" id="{B5866ABA-1BC8-7749-BA0D-14A8C18E6D18}"/>
              </a:ext>
            </a:extLst>
          </p:cNvPr>
          <p:cNvPicPr>
            <a:picLocks noChangeAspect="1"/>
          </p:cNvPicPr>
          <p:nvPr/>
        </p:nvPicPr>
        <p:blipFill>
          <a:blip r:embed="rId6"/>
          <a:stretch>
            <a:fillRect/>
          </a:stretch>
        </p:blipFill>
        <p:spPr>
          <a:xfrm>
            <a:off x="2887606" y="6388798"/>
            <a:ext cx="6838188" cy="5329068"/>
          </a:xfrm>
          <a:prstGeom prst="rect">
            <a:avLst/>
          </a:prstGeom>
        </p:spPr>
      </p:pic>
      <p:pic>
        <p:nvPicPr>
          <p:cNvPr id="8" name="Picture 7">
            <a:extLst>
              <a:ext uri="{FF2B5EF4-FFF2-40B4-BE49-F238E27FC236}">
                <a16:creationId xmlns:a16="http://schemas.microsoft.com/office/drawing/2014/main" id="{9C8E5B76-F0F9-A64D-AE1B-35FA5687041A}"/>
              </a:ext>
            </a:extLst>
          </p:cNvPr>
          <p:cNvPicPr>
            <a:picLocks noChangeAspect="1"/>
          </p:cNvPicPr>
          <p:nvPr/>
        </p:nvPicPr>
        <p:blipFill>
          <a:blip r:embed="rId7"/>
          <a:stretch>
            <a:fillRect/>
          </a:stretch>
        </p:blipFill>
        <p:spPr>
          <a:xfrm>
            <a:off x="9725794" y="6388798"/>
            <a:ext cx="6838188" cy="5329068"/>
          </a:xfrm>
          <a:prstGeom prst="rect">
            <a:avLst/>
          </a:prstGeom>
        </p:spPr>
      </p:pic>
      <p:pic>
        <p:nvPicPr>
          <p:cNvPr id="9" name="Picture 8">
            <a:extLst>
              <a:ext uri="{FF2B5EF4-FFF2-40B4-BE49-F238E27FC236}">
                <a16:creationId xmlns:a16="http://schemas.microsoft.com/office/drawing/2014/main" id="{7B2BB0BD-841B-8449-AB72-256196C94EB1}"/>
              </a:ext>
            </a:extLst>
          </p:cNvPr>
          <p:cNvPicPr>
            <a:picLocks noChangeAspect="1"/>
          </p:cNvPicPr>
          <p:nvPr/>
        </p:nvPicPr>
        <p:blipFill>
          <a:blip r:embed="rId8"/>
          <a:stretch>
            <a:fillRect/>
          </a:stretch>
        </p:blipFill>
        <p:spPr>
          <a:xfrm>
            <a:off x="16563978" y="6388798"/>
            <a:ext cx="6602388" cy="5329068"/>
          </a:xfrm>
          <a:prstGeom prst="rect">
            <a:avLst/>
          </a:prstGeom>
        </p:spPr>
      </p:pic>
      <p:sp>
        <p:nvSpPr>
          <p:cNvPr id="10" name="TextBox 14">
            <a:extLst>
              <a:ext uri="{FF2B5EF4-FFF2-40B4-BE49-F238E27FC236}">
                <a16:creationId xmlns:a16="http://schemas.microsoft.com/office/drawing/2014/main" id="{41DD8CBE-4D6C-4575-A35A-6F8C5F0AFA41}"/>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5</a:t>
            </a:r>
          </a:p>
        </p:txBody>
      </p:sp>
    </p:spTree>
    <p:extLst>
      <p:ext uri="{BB962C8B-B14F-4D97-AF65-F5344CB8AC3E}">
        <p14:creationId xmlns:p14="http://schemas.microsoft.com/office/powerpoint/2010/main" val="33982938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3E95342-6DE1-4BD8-8A3E-F574C309AD14}"/>
              </a:ext>
            </a:extLst>
          </p:cNvPr>
          <p:cNvSpPr txBox="1">
            <a:spLocks/>
          </p:cNvSpPr>
          <p:nvPr/>
        </p:nvSpPr>
        <p:spPr>
          <a:xfrm>
            <a:off x="427172" y="607638"/>
            <a:ext cx="25954960" cy="1919332"/>
          </a:xfrm>
          <a:prstGeom prst="rect">
            <a:avLst/>
          </a:prstGeom>
        </p:spPr>
        <p:txBody>
          <a:bodyPr vert="horz" lIns="365760" tIns="182880" rIns="365760" bIns="18288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800" b="1" dirty="0"/>
              <a:t>Supplemental Figure 5. Correlation of proliferation assay technical replicates. </a:t>
            </a:r>
            <a:r>
              <a:rPr lang="en-US" sz="4800" dirty="0"/>
              <a:t>Pearson R correlation coefficients for two technical replicates within each biological replicate. Each technical replicate contains two assay replicates.</a:t>
            </a:r>
          </a:p>
        </p:txBody>
      </p:sp>
    </p:spTree>
    <p:extLst>
      <p:ext uri="{BB962C8B-B14F-4D97-AF65-F5344CB8AC3E}">
        <p14:creationId xmlns:p14="http://schemas.microsoft.com/office/powerpoint/2010/main" val="4764824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EE4F9CFD-6150-47E5-95C2-EF9A400A7F34}"/>
              </a:ext>
            </a:extLst>
          </p:cNvPr>
          <p:cNvPicPr>
            <a:picLocks noChangeAspect="1"/>
          </p:cNvPicPr>
          <p:nvPr/>
        </p:nvPicPr>
        <p:blipFill>
          <a:blip r:embed="rId3"/>
          <a:stretch>
            <a:fillRect/>
          </a:stretch>
        </p:blipFill>
        <p:spPr>
          <a:xfrm>
            <a:off x="562708" y="667214"/>
            <a:ext cx="13948856" cy="12217444"/>
          </a:xfrm>
          <a:prstGeom prst="rect">
            <a:avLst/>
          </a:prstGeom>
        </p:spPr>
      </p:pic>
      <p:sp>
        <p:nvSpPr>
          <p:cNvPr id="3" name="TextBox 14">
            <a:extLst>
              <a:ext uri="{FF2B5EF4-FFF2-40B4-BE49-F238E27FC236}">
                <a16:creationId xmlns:a16="http://schemas.microsoft.com/office/drawing/2014/main" id="{956F6746-8F29-40AF-ADFA-B20C8F7FD454}"/>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6</a:t>
            </a:r>
          </a:p>
        </p:txBody>
      </p:sp>
    </p:spTree>
    <p:extLst>
      <p:ext uri="{BB962C8B-B14F-4D97-AF65-F5344CB8AC3E}">
        <p14:creationId xmlns:p14="http://schemas.microsoft.com/office/powerpoint/2010/main" val="42080849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0EFC389-7BFB-44CE-8BB7-1DA7192637F3}"/>
              </a:ext>
            </a:extLst>
          </p:cNvPr>
          <p:cNvSpPr txBox="1">
            <a:spLocks/>
          </p:cNvSpPr>
          <p:nvPr/>
        </p:nvSpPr>
        <p:spPr>
          <a:xfrm>
            <a:off x="348574" y="0"/>
            <a:ext cx="25694892" cy="3759200"/>
          </a:xfrm>
          <a:prstGeom prst="rect">
            <a:avLst/>
          </a:prstGeom>
        </p:spPr>
        <p:txBody>
          <a:bodyPr vert="horz" lIns="365760" tIns="182880" rIns="365760" bIns="18288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800" b="1" dirty="0"/>
              <a:t>Supplemental Figure 6. Correlation of erythroid differentiation assay biological replicates. </a:t>
            </a:r>
            <a:r>
              <a:rPr lang="en-US" sz="4800" dirty="0"/>
              <a:t>Heat map of Pearson R correlation coefficients for each biological replicate compared against each other. Each replicate represents an array with different configurations of gRNAs, so that each gene was tested 3-4 times. Replicates 1.1 and 1.2 are repeated runs of the same configuration.</a:t>
            </a:r>
          </a:p>
        </p:txBody>
      </p:sp>
    </p:spTree>
    <p:extLst>
      <p:ext uri="{BB962C8B-B14F-4D97-AF65-F5344CB8AC3E}">
        <p14:creationId xmlns:p14="http://schemas.microsoft.com/office/powerpoint/2010/main" val="34811333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333EA9F-218E-4F40-8B22-7F29085F6AF1}"/>
              </a:ext>
            </a:extLst>
          </p:cNvPr>
          <p:cNvSpPr txBox="1"/>
          <p:nvPr/>
        </p:nvSpPr>
        <p:spPr>
          <a:xfrm>
            <a:off x="14316446" y="520700"/>
            <a:ext cx="598241" cy="715902"/>
          </a:xfrm>
          <a:prstGeom prst="rect">
            <a:avLst/>
          </a:prstGeom>
          <a:noFill/>
        </p:spPr>
        <p:txBody>
          <a:bodyPr wrap="none" rtlCol="0">
            <a:spAutoFit/>
          </a:bodyPr>
          <a:lstStyle/>
          <a:p>
            <a:r>
              <a:rPr lang="en-US" sz="4052" dirty="0"/>
              <a:t>B.</a:t>
            </a:r>
          </a:p>
        </p:txBody>
      </p:sp>
      <p:sp>
        <p:nvSpPr>
          <p:cNvPr id="7" name="TextBox 6">
            <a:extLst>
              <a:ext uri="{FF2B5EF4-FFF2-40B4-BE49-F238E27FC236}">
                <a16:creationId xmlns:a16="http://schemas.microsoft.com/office/drawing/2014/main" id="{EBE6A254-A76F-CC4F-A07A-B43F6EC762DB}"/>
              </a:ext>
            </a:extLst>
          </p:cNvPr>
          <p:cNvSpPr txBox="1"/>
          <p:nvPr/>
        </p:nvSpPr>
        <p:spPr>
          <a:xfrm>
            <a:off x="517658" y="520696"/>
            <a:ext cx="620491" cy="715902"/>
          </a:xfrm>
          <a:prstGeom prst="rect">
            <a:avLst/>
          </a:prstGeom>
          <a:noFill/>
        </p:spPr>
        <p:txBody>
          <a:bodyPr wrap="none" rtlCol="0">
            <a:spAutoFit/>
          </a:bodyPr>
          <a:lstStyle/>
          <a:p>
            <a:r>
              <a:rPr lang="en-US" sz="4052" dirty="0"/>
              <a:t>A.</a:t>
            </a:r>
          </a:p>
        </p:txBody>
      </p:sp>
      <p:pic>
        <p:nvPicPr>
          <p:cNvPr id="4" name="Picture 3">
            <a:extLst>
              <a:ext uri="{FF2B5EF4-FFF2-40B4-BE49-F238E27FC236}">
                <a16:creationId xmlns:a16="http://schemas.microsoft.com/office/drawing/2014/main" id="{C49A3724-1ED8-364D-80CC-D315FBB0CCC4}"/>
              </a:ext>
            </a:extLst>
          </p:cNvPr>
          <p:cNvPicPr>
            <a:picLocks noChangeAspect="1"/>
          </p:cNvPicPr>
          <p:nvPr/>
        </p:nvPicPr>
        <p:blipFill>
          <a:blip r:embed="rId3"/>
          <a:stretch>
            <a:fillRect/>
          </a:stretch>
        </p:blipFill>
        <p:spPr>
          <a:xfrm>
            <a:off x="14729776" y="566752"/>
            <a:ext cx="11984640" cy="7685064"/>
          </a:xfrm>
          <a:prstGeom prst="rect">
            <a:avLst/>
          </a:prstGeom>
        </p:spPr>
      </p:pic>
      <p:pic>
        <p:nvPicPr>
          <p:cNvPr id="5" name="Picture 4">
            <a:extLst>
              <a:ext uri="{FF2B5EF4-FFF2-40B4-BE49-F238E27FC236}">
                <a16:creationId xmlns:a16="http://schemas.microsoft.com/office/drawing/2014/main" id="{6D95119C-EB00-6E44-B278-70B60E43F8A6}"/>
              </a:ext>
            </a:extLst>
          </p:cNvPr>
          <p:cNvPicPr>
            <a:picLocks noChangeAspect="1"/>
          </p:cNvPicPr>
          <p:nvPr/>
        </p:nvPicPr>
        <p:blipFill>
          <a:blip r:embed="rId4"/>
          <a:stretch>
            <a:fillRect/>
          </a:stretch>
        </p:blipFill>
        <p:spPr>
          <a:xfrm>
            <a:off x="941520" y="566752"/>
            <a:ext cx="12694080" cy="7685064"/>
          </a:xfrm>
          <a:prstGeom prst="rect">
            <a:avLst/>
          </a:prstGeom>
        </p:spPr>
      </p:pic>
      <p:sp>
        <p:nvSpPr>
          <p:cNvPr id="6" name="TextBox 14">
            <a:extLst>
              <a:ext uri="{FF2B5EF4-FFF2-40B4-BE49-F238E27FC236}">
                <a16:creationId xmlns:a16="http://schemas.microsoft.com/office/drawing/2014/main" id="{A623643A-B207-4B4E-B3EA-478039492D8C}"/>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7</a:t>
            </a:r>
          </a:p>
        </p:txBody>
      </p:sp>
    </p:spTree>
    <p:extLst>
      <p:ext uri="{BB962C8B-B14F-4D97-AF65-F5344CB8AC3E}">
        <p14:creationId xmlns:p14="http://schemas.microsoft.com/office/powerpoint/2010/main" val="368151710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98EA859-ED4D-4FED-B857-7A2948CD3D22}"/>
              </a:ext>
            </a:extLst>
          </p:cNvPr>
          <p:cNvSpPr>
            <a:spLocks noGrp="1"/>
          </p:cNvSpPr>
          <p:nvPr>
            <p:ph type="title"/>
          </p:nvPr>
        </p:nvSpPr>
        <p:spPr>
          <a:xfrm>
            <a:off x="636724" y="283038"/>
            <a:ext cx="25630320" cy="3679364"/>
          </a:xfrm>
        </p:spPr>
        <p:txBody>
          <a:bodyPr>
            <a:noAutofit/>
          </a:bodyPr>
          <a:lstStyle/>
          <a:p>
            <a:r>
              <a:rPr lang="en-US" sz="4800" b="1" dirty="0"/>
              <a:t>Supplemental Figure  7. Genes included in arrayed screen are overall enriched for tumor suppressor activity. </a:t>
            </a:r>
            <a:r>
              <a:rPr lang="en-US" sz="4800" dirty="0"/>
              <a:t>Frequency distribution of (A) proliferation normalized to gAAVS1 or (B) combined score for all edited genes. Significance of the median increase over gAAVS1 control determined by Wilcoxon signed-rank test, p &lt; 0.05 n = 108. </a:t>
            </a:r>
          </a:p>
        </p:txBody>
      </p:sp>
    </p:spTree>
    <p:extLst>
      <p:ext uri="{BB962C8B-B14F-4D97-AF65-F5344CB8AC3E}">
        <p14:creationId xmlns:p14="http://schemas.microsoft.com/office/powerpoint/2010/main" val="2755466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A26CE8A-4324-5E46-B5FC-608F952B5339}"/>
              </a:ext>
            </a:extLst>
          </p:cNvPr>
          <p:cNvSpPr txBox="1"/>
          <p:nvPr/>
        </p:nvSpPr>
        <p:spPr>
          <a:xfrm>
            <a:off x="689450" y="6711106"/>
            <a:ext cx="4046220" cy="1963038"/>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Variables from 24 cell lines in 8 studies</a:t>
            </a:r>
          </a:p>
        </p:txBody>
      </p:sp>
      <p:sp>
        <p:nvSpPr>
          <p:cNvPr id="8" name="TextBox 7">
            <a:extLst>
              <a:ext uri="{FF2B5EF4-FFF2-40B4-BE49-F238E27FC236}">
                <a16:creationId xmlns:a16="http://schemas.microsoft.com/office/drawing/2014/main" id="{8E58F690-981F-8840-80E5-A17B0161EF5B}"/>
              </a:ext>
            </a:extLst>
          </p:cNvPr>
          <p:cNvSpPr txBox="1"/>
          <p:nvPr/>
        </p:nvSpPr>
        <p:spPr>
          <a:xfrm>
            <a:off x="689448" y="9714480"/>
            <a:ext cx="4021872" cy="2586606"/>
          </a:xfrm>
          <a:prstGeom prst="rect">
            <a:avLst/>
          </a:prstGeom>
          <a:ln w="28575">
            <a:solidFill>
              <a:srgbClr val="0070C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Mutational signature data from </a:t>
            </a:r>
            <a:r>
              <a:rPr lang="en-US" sz="4052" dirty="0" err="1"/>
              <a:t>Davoli</a:t>
            </a:r>
            <a:r>
              <a:rPr lang="en-US" sz="4052" dirty="0"/>
              <a:t> et al., 2013</a:t>
            </a:r>
          </a:p>
        </p:txBody>
      </p:sp>
      <p:cxnSp>
        <p:nvCxnSpPr>
          <p:cNvPr id="10" name="Straight Arrow Connector 9">
            <a:extLst>
              <a:ext uri="{FF2B5EF4-FFF2-40B4-BE49-F238E27FC236}">
                <a16:creationId xmlns:a16="http://schemas.microsoft.com/office/drawing/2014/main" id="{75EEA1CD-FD6F-CB42-92D1-4F995225706B}"/>
              </a:ext>
            </a:extLst>
          </p:cNvPr>
          <p:cNvCxnSpPr>
            <a:cxnSpLocks/>
            <a:stCxn id="4" idx="3"/>
            <a:endCxn id="18" idx="1"/>
          </p:cNvCxnSpPr>
          <p:nvPr/>
        </p:nvCxnSpPr>
        <p:spPr>
          <a:xfrm>
            <a:off x="4735670" y="7692625"/>
            <a:ext cx="1064272" cy="1247650"/>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683DC9B4-39ED-BA4D-A9D4-53345BD60DAA}"/>
              </a:ext>
            </a:extLst>
          </p:cNvPr>
          <p:cNvSpPr txBox="1"/>
          <p:nvPr/>
        </p:nvSpPr>
        <p:spPr>
          <a:xfrm>
            <a:off x="689454" y="3647584"/>
            <a:ext cx="4046220" cy="1963038"/>
          </a:xfrm>
          <a:prstGeom prst="rect">
            <a:avLst/>
          </a:prstGeom>
          <a:ln w="28575">
            <a:solidFill>
              <a:srgbClr val="FF000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Data-preprocessing and filtering</a:t>
            </a:r>
          </a:p>
        </p:txBody>
      </p:sp>
      <p:sp>
        <p:nvSpPr>
          <p:cNvPr id="13" name="TextBox 12">
            <a:extLst>
              <a:ext uri="{FF2B5EF4-FFF2-40B4-BE49-F238E27FC236}">
                <a16:creationId xmlns:a16="http://schemas.microsoft.com/office/drawing/2014/main" id="{46F01943-0DFF-634A-95E4-D2F3A7FEB93C}"/>
              </a:ext>
            </a:extLst>
          </p:cNvPr>
          <p:cNvSpPr txBox="1"/>
          <p:nvPr/>
        </p:nvSpPr>
        <p:spPr>
          <a:xfrm>
            <a:off x="10017004" y="8247730"/>
            <a:ext cx="4877144" cy="1339469"/>
          </a:xfrm>
          <a:prstGeom prst="rect">
            <a:avLst/>
          </a:prstGeom>
          <a:ln w="28575">
            <a:solidFill>
              <a:srgbClr val="7030A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Training and test data split by bootstrapping </a:t>
            </a:r>
          </a:p>
        </p:txBody>
      </p:sp>
      <p:cxnSp>
        <p:nvCxnSpPr>
          <p:cNvPr id="14" name="Straight Arrow Connector 13">
            <a:extLst>
              <a:ext uri="{FF2B5EF4-FFF2-40B4-BE49-F238E27FC236}">
                <a16:creationId xmlns:a16="http://schemas.microsoft.com/office/drawing/2014/main" id="{0683A80F-2839-9845-9E23-8D0340A9AAC8}"/>
              </a:ext>
            </a:extLst>
          </p:cNvPr>
          <p:cNvCxnSpPr>
            <a:cxnSpLocks/>
            <a:stCxn id="18" idx="3"/>
            <a:endCxn id="13" idx="1"/>
          </p:cNvCxnSpPr>
          <p:nvPr/>
        </p:nvCxnSpPr>
        <p:spPr>
          <a:xfrm flipV="1">
            <a:off x="8928386" y="8917465"/>
            <a:ext cx="1088618" cy="22810"/>
          </a:xfrm>
          <a:prstGeom prst="straightConnector1">
            <a:avLst/>
          </a:prstGeom>
          <a:ln w="28575">
            <a:solidFill>
              <a:srgbClr val="7030A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C487959E-CED2-234E-9D93-94386A6FCF70}"/>
              </a:ext>
            </a:extLst>
          </p:cNvPr>
          <p:cNvCxnSpPr>
            <a:cxnSpLocks/>
            <a:stCxn id="12" idx="2"/>
            <a:endCxn id="4" idx="0"/>
          </p:cNvCxnSpPr>
          <p:nvPr/>
        </p:nvCxnSpPr>
        <p:spPr>
          <a:xfrm flipH="1">
            <a:off x="2712560" y="5610622"/>
            <a:ext cx="4" cy="1100484"/>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D670A4F7-2C67-2F42-93B1-50563FF9E316}"/>
              </a:ext>
            </a:extLst>
          </p:cNvPr>
          <p:cNvSpPr txBox="1"/>
          <p:nvPr/>
        </p:nvSpPr>
        <p:spPr>
          <a:xfrm>
            <a:off x="5799942" y="8270540"/>
            <a:ext cx="3128444" cy="1339469"/>
          </a:xfrm>
          <a:prstGeom prst="rect">
            <a:avLst/>
          </a:prstGeom>
          <a:ln w="28575">
            <a:solidFill>
              <a:srgbClr val="7030A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Impute missing data</a:t>
            </a:r>
          </a:p>
        </p:txBody>
      </p:sp>
      <p:cxnSp>
        <p:nvCxnSpPr>
          <p:cNvPr id="19" name="Straight Arrow Connector 18">
            <a:extLst>
              <a:ext uri="{FF2B5EF4-FFF2-40B4-BE49-F238E27FC236}">
                <a16:creationId xmlns:a16="http://schemas.microsoft.com/office/drawing/2014/main" id="{1BB5AA70-2BC2-F944-96ED-1797DE0A3AA9}"/>
              </a:ext>
            </a:extLst>
          </p:cNvPr>
          <p:cNvCxnSpPr>
            <a:cxnSpLocks/>
            <a:stCxn id="23" idx="2"/>
            <a:endCxn id="13" idx="0"/>
          </p:cNvCxnSpPr>
          <p:nvPr/>
        </p:nvCxnSpPr>
        <p:spPr>
          <a:xfrm>
            <a:off x="12455576" y="6418792"/>
            <a:ext cx="0" cy="1828938"/>
          </a:xfrm>
          <a:prstGeom prst="straightConnector1">
            <a:avLst/>
          </a:prstGeom>
          <a:ln w="285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FD4475C-E868-DF4B-843D-1EBC4B2A290C}"/>
              </a:ext>
            </a:extLst>
          </p:cNvPr>
          <p:cNvSpPr txBox="1"/>
          <p:nvPr/>
        </p:nvSpPr>
        <p:spPr>
          <a:xfrm>
            <a:off x="713814" y="584066"/>
            <a:ext cx="4046220" cy="1339469"/>
          </a:xfrm>
          <a:prstGeom prst="rect">
            <a:avLst/>
          </a:prstGeom>
          <a:noFill/>
          <a:ln w="28575">
            <a:solidFill>
              <a:srgbClr val="FF0000"/>
            </a:solidFill>
          </a:ln>
        </p:spPr>
        <p:txBody>
          <a:bodyPr wrap="square" rtlCol="0">
            <a:spAutoFit/>
          </a:bodyPr>
          <a:lstStyle/>
          <a:p>
            <a:pPr algn="ctr"/>
            <a:r>
              <a:rPr lang="en-US" sz="4052" dirty="0"/>
              <a:t>Training Data (all non-Chr7 genes) </a:t>
            </a:r>
          </a:p>
        </p:txBody>
      </p:sp>
      <p:sp>
        <p:nvSpPr>
          <p:cNvPr id="22" name="TextBox 21">
            <a:extLst>
              <a:ext uri="{FF2B5EF4-FFF2-40B4-BE49-F238E27FC236}">
                <a16:creationId xmlns:a16="http://schemas.microsoft.com/office/drawing/2014/main" id="{BA5C2973-8CA9-7548-B468-0FE8ACD1EC9A}"/>
              </a:ext>
            </a:extLst>
          </p:cNvPr>
          <p:cNvSpPr txBox="1"/>
          <p:nvPr/>
        </p:nvSpPr>
        <p:spPr>
          <a:xfrm>
            <a:off x="10304598" y="3462916"/>
            <a:ext cx="4301956" cy="715902"/>
          </a:xfrm>
          <a:prstGeom prst="rect">
            <a:avLst/>
          </a:prstGeom>
          <a:noFill/>
          <a:ln w="28575">
            <a:noFill/>
          </a:ln>
        </p:spPr>
        <p:txBody>
          <a:bodyPr wrap="square" rtlCol="0">
            <a:spAutoFit/>
          </a:bodyPr>
          <a:lstStyle/>
          <a:p>
            <a:pPr algn="ctr"/>
            <a:r>
              <a:rPr lang="en-US" sz="4052" dirty="0"/>
              <a:t>“Ground Truth”</a:t>
            </a:r>
          </a:p>
        </p:txBody>
      </p:sp>
      <p:sp>
        <p:nvSpPr>
          <p:cNvPr id="23" name="TextBox 22">
            <a:extLst>
              <a:ext uri="{FF2B5EF4-FFF2-40B4-BE49-F238E27FC236}">
                <a16:creationId xmlns:a16="http://schemas.microsoft.com/office/drawing/2014/main" id="{75E043F0-EB86-1649-A218-213B2ECB1D9E}"/>
              </a:ext>
            </a:extLst>
          </p:cNvPr>
          <p:cNvSpPr txBox="1"/>
          <p:nvPr/>
        </p:nvSpPr>
        <p:spPr>
          <a:xfrm>
            <a:off x="10017004" y="4455754"/>
            <a:ext cx="4877144" cy="1963038"/>
          </a:xfrm>
          <a:prstGeom prst="rect">
            <a:avLst/>
          </a:prstGeom>
          <a:ln w="28575">
            <a:solidFill>
              <a:srgbClr val="C0000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Tumor suppressor as labeled by Cancer Gene Census</a:t>
            </a:r>
          </a:p>
        </p:txBody>
      </p:sp>
      <p:cxnSp>
        <p:nvCxnSpPr>
          <p:cNvPr id="24" name="Straight Arrow Connector 23">
            <a:extLst>
              <a:ext uri="{FF2B5EF4-FFF2-40B4-BE49-F238E27FC236}">
                <a16:creationId xmlns:a16="http://schemas.microsoft.com/office/drawing/2014/main" id="{B740E43B-FBD5-6C4F-BCD8-A9C2F0859782}"/>
              </a:ext>
            </a:extLst>
          </p:cNvPr>
          <p:cNvCxnSpPr>
            <a:cxnSpLocks/>
            <a:stCxn id="13" idx="3"/>
            <a:endCxn id="26" idx="1"/>
          </p:cNvCxnSpPr>
          <p:nvPr/>
        </p:nvCxnSpPr>
        <p:spPr>
          <a:xfrm>
            <a:off x="14894148" y="8917465"/>
            <a:ext cx="1088620" cy="307258"/>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9DCF83B2-6379-5D42-BA57-42F196B65CC5}"/>
              </a:ext>
            </a:extLst>
          </p:cNvPr>
          <p:cNvSpPr txBox="1"/>
          <p:nvPr/>
        </p:nvSpPr>
        <p:spPr>
          <a:xfrm>
            <a:off x="15982768" y="8554988"/>
            <a:ext cx="4277752" cy="1339469"/>
          </a:xfrm>
          <a:prstGeom prst="rect">
            <a:avLst/>
          </a:prstGeom>
          <a:ln w="28575">
            <a:solidFill>
              <a:srgbClr val="00206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Hyperparameter tuning</a:t>
            </a:r>
          </a:p>
        </p:txBody>
      </p:sp>
      <p:cxnSp>
        <p:nvCxnSpPr>
          <p:cNvPr id="28" name="Straight Arrow Connector 27">
            <a:extLst>
              <a:ext uri="{FF2B5EF4-FFF2-40B4-BE49-F238E27FC236}">
                <a16:creationId xmlns:a16="http://schemas.microsoft.com/office/drawing/2014/main" id="{6061287A-20E1-594C-9135-566DB3BB2F48}"/>
              </a:ext>
            </a:extLst>
          </p:cNvPr>
          <p:cNvCxnSpPr>
            <a:cxnSpLocks/>
            <a:stCxn id="26" idx="3"/>
            <a:endCxn id="32" idx="1"/>
          </p:cNvCxnSpPr>
          <p:nvPr/>
        </p:nvCxnSpPr>
        <p:spPr>
          <a:xfrm flipV="1">
            <a:off x="20260520" y="8927643"/>
            <a:ext cx="1088622" cy="297080"/>
          </a:xfrm>
          <a:prstGeom prst="straightConnector1">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97777CC5-C908-7A46-90D5-E0A977C4A485}"/>
              </a:ext>
            </a:extLst>
          </p:cNvPr>
          <p:cNvCxnSpPr>
            <a:cxnSpLocks/>
            <a:stCxn id="20" idx="2"/>
            <a:endCxn id="12" idx="0"/>
          </p:cNvCxnSpPr>
          <p:nvPr/>
        </p:nvCxnSpPr>
        <p:spPr>
          <a:xfrm flipH="1">
            <a:off x="2712564" y="1923535"/>
            <a:ext cx="24360" cy="1724049"/>
          </a:xfrm>
          <a:prstGeom prst="straightConnector1">
            <a:avLst/>
          </a:prstGeom>
          <a:ln w="28575">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C9D01FF8-6F67-7A4E-8102-409FB66C3D43}"/>
              </a:ext>
            </a:extLst>
          </p:cNvPr>
          <p:cNvSpPr txBox="1"/>
          <p:nvPr/>
        </p:nvSpPr>
        <p:spPr>
          <a:xfrm>
            <a:off x="21349142" y="8257908"/>
            <a:ext cx="5180036" cy="1339469"/>
          </a:xfrm>
          <a:prstGeom prst="rect">
            <a:avLst/>
          </a:prstGeom>
          <a:ln w="28575">
            <a:solidFill>
              <a:srgbClr val="00206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Testing using Random Forest on Chr7 genes  </a:t>
            </a:r>
          </a:p>
        </p:txBody>
      </p:sp>
      <p:cxnSp>
        <p:nvCxnSpPr>
          <p:cNvPr id="33" name="Straight Arrow Connector 32">
            <a:extLst>
              <a:ext uri="{FF2B5EF4-FFF2-40B4-BE49-F238E27FC236}">
                <a16:creationId xmlns:a16="http://schemas.microsoft.com/office/drawing/2014/main" id="{5E543C20-CCA8-9B43-BF80-9FDF26171FC6}"/>
              </a:ext>
            </a:extLst>
          </p:cNvPr>
          <p:cNvCxnSpPr>
            <a:cxnSpLocks/>
            <a:stCxn id="70" idx="0"/>
            <a:endCxn id="35" idx="2"/>
          </p:cNvCxnSpPr>
          <p:nvPr/>
        </p:nvCxnSpPr>
        <p:spPr>
          <a:xfrm flipH="1" flipV="1">
            <a:off x="23939156" y="1864065"/>
            <a:ext cx="4" cy="1280179"/>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A8BD4EFA-D116-344A-BDC5-AEFF2CA5C2C5}"/>
              </a:ext>
            </a:extLst>
          </p:cNvPr>
          <p:cNvSpPr txBox="1"/>
          <p:nvPr/>
        </p:nvSpPr>
        <p:spPr>
          <a:xfrm>
            <a:off x="21500594" y="524596"/>
            <a:ext cx="4877124" cy="1339469"/>
          </a:xfrm>
          <a:prstGeom prst="rect">
            <a:avLst/>
          </a:prstGeom>
          <a:ln w="28575">
            <a:solidFill>
              <a:srgbClr val="FFC00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Performance assessment</a:t>
            </a:r>
          </a:p>
        </p:txBody>
      </p:sp>
      <p:cxnSp>
        <p:nvCxnSpPr>
          <p:cNvPr id="36" name="Straight Arrow Connector 35">
            <a:extLst>
              <a:ext uri="{FF2B5EF4-FFF2-40B4-BE49-F238E27FC236}">
                <a16:creationId xmlns:a16="http://schemas.microsoft.com/office/drawing/2014/main" id="{FCCF7DC8-A225-7941-9E25-922B996E6B16}"/>
              </a:ext>
            </a:extLst>
          </p:cNvPr>
          <p:cNvCxnSpPr>
            <a:cxnSpLocks/>
            <a:stCxn id="8" idx="3"/>
            <a:endCxn id="18" idx="1"/>
          </p:cNvCxnSpPr>
          <p:nvPr/>
        </p:nvCxnSpPr>
        <p:spPr>
          <a:xfrm flipV="1">
            <a:off x="4711320" y="8940275"/>
            <a:ext cx="1088622" cy="2067508"/>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4B155E4B-61AB-F24F-A03D-8CED3387637A}"/>
              </a:ext>
            </a:extLst>
          </p:cNvPr>
          <p:cNvCxnSpPr>
            <a:cxnSpLocks/>
            <a:stCxn id="32" idx="0"/>
            <a:endCxn id="70" idx="2"/>
          </p:cNvCxnSpPr>
          <p:nvPr/>
        </p:nvCxnSpPr>
        <p:spPr>
          <a:xfrm flipV="1">
            <a:off x="23939160" y="6354418"/>
            <a:ext cx="0" cy="1903490"/>
          </a:xfrm>
          <a:prstGeom prst="straightConnector1">
            <a:avLst/>
          </a:prstGeom>
          <a:ln w="28575">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65A46F-6C4E-644D-B0DB-2EFE27F070FE}"/>
              </a:ext>
            </a:extLst>
          </p:cNvPr>
          <p:cNvSpPr txBox="1"/>
          <p:nvPr/>
        </p:nvSpPr>
        <p:spPr>
          <a:xfrm>
            <a:off x="21349142" y="3144244"/>
            <a:ext cx="5180036" cy="3210174"/>
          </a:xfrm>
          <a:prstGeom prst="rect">
            <a:avLst/>
          </a:prstGeom>
          <a:ln w="28575">
            <a:solidFill>
              <a:srgbClr val="00B050"/>
            </a:solidFill>
          </a:ln>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US" sz="4052" dirty="0"/>
              <a:t>100 iterations of testing, each gene scored by number of tumor suppressor identifications (0-100)</a:t>
            </a:r>
          </a:p>
        </p:txBody>
      </p:sp>
      <p:sp>
        <p:nvSpPr>
          <p:cNvPr id="25" name="TextBox 14">
            <a:extLst>
              <a:ext uri="{FF2B5EF4-FFF2-40B4-BE49-F238E27FC236}">
                <a16:creationId xmlns:a16="http://schemas.microsoft.com/office/drawing/2014/main" id="{CD13816D-1672-4433-8AAE-4885341A7DCE}"/>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8</a:t>
            </a:r>
          </a:p>
        </p:txBody>
      </p:sp>
    </p:spTree>
    <p:extLst>
      <p:ext uri="{BB962C8B-B14F-4D97-AF65-F5344CB8AC3E}">
        <p14:creationId xmlns:p14="http://schemas.microsoft.com/office/powerpoint/2010/main" val="281640515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AA89B4D-9A53-4361-9374-E10ACA2209BF}"/>
              </a:ext>
            </a:extLst>
          </p:cNvPr>
          <p:cNvSpPr>
            <a:spLocks noGrp="1"/>
          </p:cNvSpPr>
          <p:nvPr>
            <p:ph type="title"/>
          </p:nvPr>
        </p:nvSpPr>
        <p:spPr>
          <a:xfrm>
            <a:off x="738154" y="304806"/>
            <a:ext cx="25815372" cy="2844796"/>
          </a:xfrm>
        </p:spPr>
        <p:txBody>
          <a:bodyPr>
            <a:noAutofit/>
          </a:bodyPr>
          <a:lstStyle/>
          <a:p>
            <a:r>
              <a:rPr lang="en-US" sz="4800" b="1" dirty="0"/>
              <a:t>Supplemental Figure  8. Design of machine learning tumor suppressor classification. </a:t>
            </a:r>
            <a:r>
              <a:rPr lang="en-US" sz="4800" dirty="0"/>
              <a:t>Flow chart depicting design of random forest machine learning model for prediction of chromosome 7 tumor suppressor genes.</a:t>
            </a:r>
            <a:endParaRPr lang="en-US" sz="4800" b="1" dirty="0"/>
          </a:p>
        </p:txBody>
      </p:sp>
    </p:spTree>
    <p:extLst>
      <p:ext uri="{BB962C8B-B14F-4D97-AF65-F5344CB8AC3E}">
        <p14:creationId xmlns:p14="http://schemas.microsoft.com/office/powerpoint/2010/main" val="3215167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C333EA9F-218E-4F40-8B22-7F29085F6AF1}"/>
              </a:ext>
            </a:extLst>
          </p:cNvPr>
          <p:cNvSpPr txBox="1"/>
          <p:nvPr/>
        </p:nvSpPr>
        <p:spPr>
          <a:xfrm>
            <a:off x="9231462" y="296136"/>
            <a:ext cx="598241" cy="715902"/>
          </a:xfrm>
          <a:prstGeom prst="rect">
            <a:avLst/>
          </a:prstGeom>
          <a:noFill/>
        </p:spPr>
        <p:txBody>
          <a:bodyPr wrap="none" rtlCol="0">
            <a:spAutoFit/>
          </a:bodyPr>
          <a:lstStyle/>
          <a:p>
            <a:r>
              <a:rPr lang="en-US" sz="4052" dirty="0"/>
              <a:t>B.</a:t>
            </a:r>
          </a:p>
        </p:txBody>
      </p:sp>
      <p:pic>
        <p:nvPicPr>
          <p:cNvPr id="5" name="Picture 4">
            <a:extLst>
              <a:ext uri="{FF2B5EF4-FFF2-40B4-BE49-F238E27FC236}">
                <a16:creationId xmlns:a16="http://schemas.microsoft.com/office/drawing/2014/main" id="{5A5970D0-B5D1-A449-8468-DDB934C4C7C4}"/>
              </a:ext>
            </a:extLst>
          </p:cNvPr>
          <p:cNvPicPr>
            <a:picLocks noChangeAspect="1"/>
          </p:cNvPicPr>
          <p:nvPr/>
        </p:nvPicPr>
        <p:blipFill rotWithShape="1">
          <a:blip r:embed="rId3"/>
          <a:srcRect t="-2" r="5042" b="-208"/>
          <a:stretch/>
        </p:blipFill>
        <p:spPr>
          <a:xfrm>
            <a:off x="10422066" y="934904"/>
            <a:ext cx="13211660" cy="7036816"/>
          </a:xfrm>
          <a:prstGeom prst="rect">
            <a:avLst/>
          </a:prstGeom>
        </p:spPr>
      </p:pic>
      <p:pic>
        <p:nvPicPr>
          <p:cNvPr id="11" name="Picture 10">
            <a:extLst>
              <a:ext uri="{FF2B5EF4-FFF2-40B4-BE49-F238E27FC236}">
                <a16:creationId xmlns:a16="http://schemas.microsoft.com/office/drawing/2014/main" id="{77F756CA-E9C7-444C-98EE-C45D371C48B8}"/>
              </a:ext>
            </a:extLst>
          </p:cNvPr>
          <p:cNvPicPr>
            <a:picLocks noChangeAspect="1"/>
          </p:cNvPicPr>
          <p:nvPr/>
        </p:nvPicPr>
        <p:blipFill>
          <a:blip r:embed="rId4"/>
          <a:stretch>
            <a:fillRect/>
          </a:stretch>
        </p:blipFill>
        <p:spPr>
          <a:xfrm>
            <a:off x="1045630" y="9127410"/>
            <a:ext cx="15524772" cy="10867340"/>
          </a:xfrm>
          <a:prstGeom prst="rect">
            <a:avLst/>
          </a:prstGeom>
        </p:spPr>
      </p:pic>
      <p:pic>
        <p:nvPicPr>
          <p:cNvPr id="13" name="Picture 12">
            <a:extLst>
              <a:ext uri="{FF2B5EF4-FFF2-40B4-BE49-F238E27FC236}">
                <a16:creationId xmlns:a16="http://schemas.microsoft.com/office/drawing/2014/main" id="{D249D23C-AEE9-2C4D-900E-E9A2E314C269}"/>
              </a:ext>
            </a:extLst>
          </p:cNvPr>
          <p:cNvPicPr>
            <a:picLocks noChangeAspect="1"/>
          </p:cNvPicPr>
          <p:nvPr/>
        </p:nvPicPr>
        <p:blipFill>
          <a:blip r:embed="rId5"/>
          <a:stretch>
            <a:fillRect/>
          </a:stretch>
        </p:blipFill>
        <p:spPr>
          <a:xfrm>
            <a:off x="1076330" y="20918018"/>
            <a:ext cx="15494068" cy="10845852"/>
          </a:xfrm>
          <a:prstGeom prst="rect">
            <a:avLst/>
          </a:prstGeom>
        </p:spPr>
      </p:pic>
      <p:pic>
        <p:nvPicPr>
          <p:cNvPr id="15" name="Picture 14">
            <a:extLst>
              <a:ext uri="{FF2B5EF4-FFF2-40B4-BE49-F238E27FC236}">
                <a16:creationId xmlns:a16="http://schemas.microsoft.com/office/drawing/2014/main" id="{8855FA6A-73EE-A944-ABB9-6288ECD1AABC}"/>
              </a:ext>
            </a:extLst>
          </p:cNvPr>
          <p:cNvPicPr>
            <a:picLocks noChangeAspect="1"/>
          </p:cNvPicPr>
          <p:nvPr/>
        </p:nvPicPr>
        <p:blipFill rotWithShape="1">
          <a:blip r:embed="rId6"/>
          <a:srcRect l="1" t="9555" r="88284"/>
          <a:stretch/>
        </p:blipFill>
        <p:spPr>
          <a:xfrm>
            <a:off x="1120678" y="787800"/>
            <a:ext cx="1650492" cy="7863840"/>
          </a:xfrm>
          <a:prstGeom prst="rect">
            <a:avLst/>
          </a:prstGeom>
        </p:spPr>
      </p:pic>
      <p:sp>
        <p:nvSpPr>
          <p:cNvPr id="16" name="TextBox 15">
            <a:extLst>
              <a:ext uri="{FF2B5EF4-FFF2-40B4-BE49-F238E27FC236}">
                <a16:creationId xmlns:a16="http://schemas.microsoft.com/office/drawing/2014/main" id="{C3F54B82-888C-214A-8027-2B28EFD3ECB8}"/>
              </a:ext>
            </a:extLst>
          </p:cNvPr>
          <p:cNvSpPr txBox="1"/>
          <p:nvPr/>
        </p:nvSpPr>
        <p:spPr>
          <a:xfrm>
            <a:off x="7530066" y="9073948"/>
            <a:ext cx="6312668" cy="515760"/>
          </a:xfrm>
          <a:prstGeom prst="rect">
            <a:avLst/>
          </a:prstGeom>
          <a:solidFill>
            <a:schemeClr val="bg1"/>
          </a:solidFill>
        </p:spPr>
        <p:txBody>
          <a:bodyPr wrap="none" rtlCol="0" anchor="t">
            <a:noAutofit/>
          </a:bodyPr>
          <a:lstStyle/>
          <a:p>
            <a:pPr>
              <a:lnSpc>
                <a:spcPct val="69000"/>
              </a:lnSpc>
            </a:pPr>
            <a:r>
              <a:rPr lang="en-US" sz="3200" b="1" dirty="0">
                <a:latin typeface="Arial" panose="020B0604020202020204" pitchFamily="34" charset="0"/>
                <a:cs typeface="Arial" panose="020B0604020202020204" pitchFamily="34" charset="0"/>
              </a:rPr>
              <a:t>Mean Decrease in Gini index</a:t>
            </a:r>
          </a:p>
        </p:txBody>
      </p:sp>
      <p:sp>
        <p:nvSpPr>
          <p:cNvPr id="17" name="TextBox 16">
            <a:extLst>
              <a:ext uri="{FF2B5EF4-FFF2-40B4-BE49-F238E27FC236}">
                <a16:creationId xmlns:a16="http://schemas.microsoft.com/office/drawing/2014/main" id="{C64B9864-731D-EC4E-9590-8B5E1864964B}"/>
              </a:ext>
            </a:extLst>
          </p:cNvPr>
          <p:cNvSpPr txBox="1"/>
          <p:nvPr/>
        </p:nvSpPr>
        <p:spPr>
          <a:xfrm>
            <a:off x="7530066" y="20786314"/>
            <a:ext cx="5700852" cy="628124"/>
          </a:xfrm>
          <a:prstGeom prst="rect">
            <a:avLst/>
          </a:prstGeom>
          <a:solidFill>
            <a:schemeClr val="bg1"/>
          </a:solidFill>
        </p:spPr>
        <p:txBody>
          <a:bodyPr wrap="none" rtlCol="0" anchor="t">
            <a:noAutofit/>
          </a:bodyPr>
          <a:lstStyle/>
          <a:p>
            <a:pPr>
              <a:lnSpc>
                <a:spcPct val="69000"/>
              </a:lnSpc>
            </a:pPr>
            <a:r>
              <a:rPr lang="en-US" sz="3200" b="1" dirty="0">
                <a:latin typeface="Arial" panose="020B0604020202020204" pitchFamily="34" charset="0"/>
                <a:cs typeface="Arial" panose="020B0604020202020204" pitchFamily="34" charset="0"/>
              </a:rPr>
              <a:t>Mean Decrease in Accuracy</a:t>
            </a:r>
          </a:p>
        </p:txBody>
      </p:sp>
      <p:pic>
        <p:nvPicPr>
          <p:cNvPr id="12" name="Picture 11">
            <a:extLst>
              <a:ext uri="{FF2B5EF4-FFF2-40B4-BE49-F238E27FC236}">
                <a16:creationId xmlns:a16="http://schemas.microsoft.com/office/drawing/2014/main" id="{8F546F07-023E-0C40-BEBD-C1A83C65C162}"/>
              </a:ext>
            </a:extLst>
          </p:cNvPr>
          <p:cNvPicPr>
            <a:picLocks noChangeAspect="1"/>
          </p:cNvPicPr>
          <p:nvPr/>
        </p:nvPicPr>
        <p:blipFill rotWithShape="1">
          <a:blip r:embed="rId6"/>
          <a:srcRect l="31786" t="11197" r="19423"/>
          <a:stretch/>
        </p:blipFill>
        <p:spPr>
          <a:xfrm>
            <a:off x="2771170" y="963007"/>
            <a:ext cx="6872720" cy="7719752"/>
          </a:xfrm>
          <a:prstGeom prst="rect">
            <a:avLst/>
          </a:prstGeom>
        </p:spPr>
      </p:pic>
      <p:sp>
        <p:nvSpPr>
          <p:cNvPr id="14" name="TextBox 13">
            <a:extLst>
              <a:ext uri="{FF2B5EF4-FFF2-40B4-BE49-F238E27FC236}">
                <a16:creationId xmlns:a16="http://schemas.microsoft.com/office/drawing/2014/main" id="{B4747932-E519-447E-80BA-4981269C70A8}"/>
              </a:ext>
            </a:extLst>
          </p:cNvPr>
          <p:cNvSpPr txBox="1"/>
          <p:nvPr/>
        </p:nvSpPr>
        <p:spPr>
          <a:xfrm>
            <a:off x="682216" y="8630996"/>
            <a:ext cx="593432" cy="715902"/>
          </a:xfrm>
          <a:prstGeom prst="rect">
            <a:avLst/>
          </a:prstGeom>
          <a:noFill/>
        </p:spPr>
        <p:txBody>
          <a:bodyPr wrap="none" rtlCol="0">
            <a:spAutoFit/>
          </a:bodyPr>
          <a:lstStyle/>
          <a:p>
            <a:r>
              <a:rPr lang="en-US" sz="4052" dirty="0"/>
              <a:t>C.</a:t>
            </a:r>
          </a:p>
        </p:txBody>
      </p:sp>
      <p:sp>
        <p:nvSpPr>
          <p:cNvPr id="18" name="TextBox 17">
            <a:extLst>
              <a:ext uri="{FF2B5EF4-FFF2-40B4-BE49-F238E27FC236}">
                <a16:creationId xmlns:a16="http://schemas.microsoft.com/office/drawing/2014/main" id="{4E2E6739-BCDC-4189-B5ED-365A7FCBF236}"/>
              </a:ext>
            </a:extLst>
          </p:cNvPr>
          <p:cNvSpPr txBox="1"/>
          <p:nvPr/>
        </p:nvSpPr>
        <p:spPr>
          <a:xfrm>
            <a:off x="682218" y="20421600"/>
            <a:ext cx="622927" cy="715902"/>
          </a:xfrm>
          <a:prstGeom prst="rect">
            <a:avLst/>
          </a:prstGeom>
          <a:noFill/>
        </p:spPr>
        <p:txBody>
          <a:bodyPr wrap="none" rtlCol="0">
            <a:spAutoFit/>
          </a:bodyPr>
          <a:lstStyle/>
          <a:p>
            <a:r>
              <a:rPr lang="en-US" sz="4052" dirty="0"/>
              <a:t>D.</a:t>
            </a:r>
          </a:p>
        </p:txBody>
      </p:sp>
      <p:sp>
        <p:nvSpPr>
          <p:cNvPr id="2" name="TextBox 1">
            <a:extLst>
              <a:ext uri="{FF2B5EF4-FFF2-40B4-BE49-F238E27FC236}">
                <a16:creationId xmlns:a16="http://schemas.microsoft.com/office/drawing/2014/main" id="{447608A7-1120-4F99-BCCE-4EAA045D3400}"/>
              </a:ext>
            </a:extLst>
          </p:cNvPr>
          <p:cNvSpPr txBox="1"/>
          <p:nvPr/>
        </p:nvSpPr>
        <p:spPr>
          <a:xfrm>
            <a:off x="14930990" y="7795044"/>
            <a:ext cx="4878259" cy="523220"/>
          </a:xfrm>
          <a:prstGeom prst="rect">
            <a:avLst/>
          </a:prstGeom>
          <a:noFill/>
        </p:spPr>
        <p:txBody>
          <a:bodyPr wrap="none" rtlCol="0">
            <a:spAutoFit/>
          </a:bodyPr>
          <a:lstStyle/>
          <a:p>
            <a:r>
              <a:rPr lang="en-US" sz="2800" b="1" dirty="0">
                <a:latin typeface="Arial" panose="020B0604020202020204" pitchFamily="34" charset="0"/>
                <a:cs typeface="Arial" panose="020B0604020202020204" pitchFamily="34" charset="0"/>
              </a:rPr>
              <a:t>Out-of-bag (OOB) error rate</a:t>
            </a:r>
          </a:p>
        </p:txBody>
      </p:sp>
      <p:sp>
        <p:nvSpPr>
          <p:cNvPr id="7" name="TextBox 6">
            <a:extLst>
              <a:ext uri="{FF2B5EF4-FFF2-40B4-BE49-F238E27FC236}">
                <a16:creationId xmlns:a16="http://schemas.microsoft.com/office/drawing/2014/main" id="{EBE6A254-A76F-CC4F-A07A-B43F6EC762DB}"/>
              </a:ext>
            </a:extLst>
          </p:cNvPr>
          <p:cNvSpPr txBox="1"/>
          <p:nvPr/>
        </p:nvSpPr>
        <p:spPr>
          <a:xfrm>
            <a:off x="702346" y="399100"/>
            <a:ext cx="620491" cy="715902"/>
          </a:xfrm>
          <a:prstGeom prst="rect">
            <a:avLst/>
          </a:prstGeom>
          <a:noFill/>
        </p:spPr>
        <p:txBody>
          <a:bodyPr wrap="none" rtlCol="0">
            <a:spAutoFit/>
          </a:bodyPr>
          <a:lstStyle/>
          <a:p>
            <a:r>
              <a:rPr lang="en-US" sz="4052" dirty="0"/>
              <a:t>A.</a:t>
            </a:r>
          </a:p>
        </p:txBody>
      </p:sp>
      <p:sp>
        <p:nvSpPr>
          <p:cNvPr id="19" name="TextBox 14">
            <a:extLst>
              <a:ext uri="{FF2B5EF4-FFF2-40B4-BE49-F238E27FC236}">
                <a16:creationId xmlns:a16="http://schemas.microsoft.com/office/drawing/2014/main" id="{59DF83F3-8C9C-4853-9838-AA7A7B9D4508}"/>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9</a:t>
            </a:r>
          </a:p>
        </p:txBody>
      </p:sp>
    </p:spTree>
    <p:extLst>
      <p:ext uri="{BB962C8B-B14F-4D97-AF65-F5344CB8AC3E}">
        <p14:creationId xmlns:p14="http://schemas.microsoft.com/office/powerpoint/2010/main" val="1759946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620E8EF-6C10-466B-9279-9F0C73CFF8C5}"/>
              </a:ext>
            </a:extLst>
          </p:cNvPr>
          <p:cNvSpPr>
            <a:spLocks noGrp="1"/>
          </p:cNvSpPr>
          <p:nvPr>
            <p:ph type="title"/>
          </p:nvPr>
        </p:nvSpPr>
        <p:spPr>
          <a:xfrm>
            <a:off x="426668" y="448628"/>
            <a:ext cx="25978856" cy="5071640"/>
          </a:xfrm>
        </p:spPr>
        <p:txBody>
          <a:bodyPr>
            <a:noAutofit/>
          </a:bodyPr>
          <a:lstStyle/>
          <a:p>
            <a:r>
              <a:rPr lang="en-US" sz="4800" b="1" dirty="0"/>
              <a:t>Supplemental Figure  9. Quality control measures for machine learning model. </a:t>
            </a:r>
            <a:r>
              <a:rPr lang="en-US" sz="4800" dirty="0"/>
              <a:t>(A) AUC (Area Under The Curve) ROC (Receiver Operating Characteristics) curve. Error bar represents 90% CI. (B) Out-of-bag (OOB) error rate frequency distribution, representing the distribution of OOB error rate of 100 bootstraps of the random forest model. mean = 0.290, n=100. Represents the average error for each iteration using predictions from the trees that do not contain it within their respective bootstrap sample. (C,D) Importance of classification variables across 100 bootstrap iterations. Each classification variable is defined by the technology, cell line/mutation signature, and reference(</a:t>
            </a:r>
            <a:r>
              <a:rPr lang="en-US" sz="4800" dirty="0" err="1"/>
              <a:t>Author.year</a:t>
            </a:r>
            <a:r>
              <a:rPr lang="en-US" sz="4800" dirty="0"/>
              <a:t>)</a:t>
            </a:r>
          </a:p>
        </p:txBody>
      </p:sp>
    </p:spTree>
    <p:extLst>
      <p:ext uri="{BB962C8B-B14F-4D97-AF65-F5344CB8AC3E}">
        <p14:creationId xmlns:p14="http://schemas.microsoft.com/office/powerpoint/2010/main" val="362931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 name="TextBox 53">
            <a:extLst>
              <a:ext uri="{FF2B5EF4-FFF2-40B4-BE49-F238E27FC236}">
                <a16:creationId xmlns:a16="http://schemas.microsoft.com/office/drawing/2014/main" id="{61E7F716-5BC9-DD45-84BA-F352589A0A0D}"/>
              </a:ext>
            </a:extLst>
          </p:cNvPr>
          <p:cNvSpPr txBox="1"/>
          <p:nvPr/>
        </p:nvSpPr>
        <p:spPr>
          <a:xfrm>
            <a:off x="6797948" y="2606864"/>
            <a:ext cx="1261884" cy="577402"/>
          </a:xfrm>
          <a:prstGeom prst="rect">
            <a:avLst/>
          </a:prstGeom>
          <a:noFill/>
        </p:spPr>
        <p:txBody>
          <a:bodyPr wrap="none" rtlCol="0">
            <a:spAutoFit/>
          </a:bodyPr>
          <a:lstStyle/>
          <a:p>
            <a:r>
              <a:rPr lang="en-US" sz="3152" dirty="0">
                <a:ln w="3175">
                  <a:noFill/>
                </a:ln>
                <a:latin typeface="Arial" panose="020B0604020202020204" pitchFamily="34" charset="0"/>
                <a:cs typeface="Arial" panose="020B0604020202020204" pitchFamily="34" charset="0"/>
              </a:rPr>
              <a:t>PTEN</a:t>
            </a:r>
          </a:p>
        </p:txBody>
      </p:sp>
      <p:sp>
        <p:nvSpPr>
          <p:cNvPr id="56" name="TextBox 55">
            <a:extLst>
              <a:ext uri="{FF2B5EF4-FFF2-40B4-BE49-F238E27FC236}">
                <a16:creationId xmlns:a16="http://schemas.microsoft.com/office/drawing/2014/main" id="{D3E43CD5-47D2-AF48-9D70-FEB7A19B8980}"/>
              </a:ext>
            </a:extLst>
          </p:cNvPr>
          <p:cNvSpPr txBox="1"/>
          <p:nvPr/>
        </p:nvSpPr>
        <p:spPr>
          <a:xfrm rot="19211526">
            <a:off x="10170218" y="985387"/>
            <a:ext cx="2326604" cy="577402"/>
          </a:xfrm>
          <a:prstGeom prst="rect">
            <a:avLst/>
          </a:prstGeom>
          <a:noFill/>
        </p:spPr>
        <p:txBody>
          <a:bodyPr wrap="square" rtlCol="0">
            <a:spAutoFit/>
          </a:bodyPr>
          <a:lstStyle/>
          <a:p>
            <a:pPr algn="ctr"/>
            <a:r>
              <a:rPr lang="en-US" sz="3152" dirty="0" err="1">
                <a:latin typeface="Arial" panose="020B0604020202020204" pitchFamily="34" charset="0"/>
                <a:cs typeface="Arial" panose="020B0604020202020204" pitchFamily="34" charset="0"/>
              </a:rPr>
              <a:t>gPTEN</a:t>
            </a:r>
            <a:endParaRPr lang="en-US" sz="3152" dirty="0">
              <a:latin typeface="Arial" panose="020B0604020202020204" pitchFamily="34" charset="0"/>
              <a:cs typeface="Arial" panose="020B0604020202020204" pitchFamily="34" charset="0"/>
            </a:endParaRPr>
          </a:p>
        </p:txBody>
      </p:sp>
      <p:sp>
        <p:nvSpPr>
          <p:cNvPr id="57" name="TextBox 56">
            <a:extLst>
              <a:ext uri="{FF2B5EF4-FFF2-40B4-BE49-F238E27FC236}">
                <a16:creationId xmlns:a16="http://schemas.microsoft.com/office/drawing/2014/main" id="{5E4E604F-7AEA-FC4B-89B6-04A39A33B405}"/>
              </a:ext>
            </a:extLst>
          </p:cNvPr>
          <p:cNvSpPr txBox="1"/>
          <p:nvPr/>
        </p:nvSpPr>
        <p:spPr>
          <a:xfrm rot="19211526">
            <a:off x="8611970" y="989331"/>
            <a:ext cx="2419316" cy="577402"/>
          </a:xfrm>
          <a:prstGeom prst="rect">
            <a:avLst/>
          </a:prstGeom>
          <a:noFill/>
        </p:spPr>
        <p:txBody>
          <a:bodyPr wrap="square" rtlCol="0">
            <a:spAutoFit/>
          </a:bodyPr>
          <a:lstStyle/>
          <a:p>
            <a:pPr algn="ctr"/>
            <a:r>
              <a:rPr lang="en-US" sz="3152" dirty="0">
                <a:latin typeface="Arial" panose="020B0604020202020204" pitchFamily="34" charset="0"/>
                <a:cs typeface="Arial" panose="020B0604020202020204" pitchFamily="34" charset="0"/>
              </a:rPr>
              <a:t>gAAVS1</a:t>
            </a:r>
          </a:p>
        </p:txBody>
      </p:sp>
      <p:pic>
        <p:nvPicPr>
          <p:cNvPr id="65" name="Picture 64">
            <a:extLst>
              <a:ext uri="{FF2B5EF4-FFF2-40B4-BE49-F238E27FC236}">
                <a16:creationId xmlns:a16="http://schemas.microsoft.com/office/drawing/2014/main" id="{7C927BE1-8740-8042-9D13-75F58D70709F}"/>
              </a:ext>
            </a:extLst>
          </p:cNvPr>
          <p:cNvPicPr>
            <a:picLocks noChangeAspect="1"/>
          </p:cNvPicPr>
          <p:nvPr/>
        </p:nvPicPr>
        <p:blipFill rotWithShape="1">
          <a:blip r:embed="rId3"/>
          <a:srcRect l="15429" t="48695" r="69069" b="44621"/>
          <a:stretch/>
        </p:blipFill>
        <p:spPr>
          <a:xfrm>
            <a:off x="8393578" y="3893412"/>
            <a:ext cx="3443196" cy="1108352"/>
          </a:xfrm>
          <a:prstGeom prst="rect">
            <a:avLst/>
          </a:prstGeom>
        </p:spPr>
      </p:pic>
      <p:pic>
        <p:nvPicPr>
          <p:cNvPr id="66" name="Picture 65">
            <a:extLst>
              <a:ext uri="{FF2B5EF4-FFF2-40B4-BE49-F238E27FC236}">
                <a16:creationId xmlns:a16="http://schemas.microsoft.com/office/drawing/2014/main" id="{0582A589-9F42-9447-B9AF-98FB00819693}"/>
              </a:ext>
            </a:extLst>
          </p:cNvPr>
          <p:cNvPicPr>
            <a:picLocks noChangeAspect="1"/>
          </p:cNvPicPr>
          <p:nvPr/>
        </p:nvPicPr>
        <p:blipFill rotWithShape="1">
          <a:blip r:embed="rId4"/>
          <a:srcRect l="15688" t="46486" r="67674" b="44227"/>
          <a:stretch/>
        </p:blipFill>
        <p:spPr>
          <a:xfrm>
            <a:off x="8400662" y="2251842"/>
            <a:ext cx="3443196" cy="1346324"/>
          </a:xfrm>
          <a:prstGeom prst="rect">
            <a:avLst/>
          </a:prstGeom>
        </p:spPr>
      </p:pic>
      <p:pic>
        <p:nvPicPr>
          <p:cNvPr id="67" name="Picture 66">
            <a:extLst>
              <a:ext uri="{FF2B5EF4-FFF2-40B4-BE49-F238E27FC236}">
                <a16:creationId xmlns:a16="http://schemas.microsoft.com/office/drawing/2014/main" id="{23A917CA-D65A-E543-A5AE-DAC01E51C1F9}"/>
              </a:ext>
            </a:extLst>
          </p:cNvPr>
          <p:cNvPicPr>
            <a:picLocks noChangeAspect="1"/>
          </p:cNvPicPr>
          <p:nvPr/>
        </p:nvPicPr>
        <p:blipFill rotWithShape="1">
          <a:blip r:embed="rId5"/>
          <a:srcRect l="25020" t="70596" r="61664" b="20736"/>
          <a:stretch/>
        </p:blipFill>
        <p:spPr>
          <a:xfrm rot="393425">
            <a:off x="2611412" y="3743670"/>
            <a:ext cx="3261720" cy="1487300"/>
          </a:xfrm>
          <a:prstGeom prst="rect">
            <a:avLst/>
          </a:prstGeom>
        </p:spPr>
      </p:pic>
      <p:pic>
        <p:nvPicPr>
          <p:cNvPr id="68" name="Picture 67">
            <a:extLst>
              <a:ext uri="{FF2B5EF4-FFF2-40B4-BE49-F238E27FC236}">
                <a16:creationId xmlns:a16="http://schemas.microsoft.com/office/drawing/2014/main" id="{D89F5524-A668-3E4A-8A1D-F9014665E0A2}"/>
              </a:ext>
            </a:extLst>
          </p:cNvPr>
          <p:cNvPicPr>
            <a:picLocks noChangeAspect="1"/>
          </p:cNvPicPr>
          <p:nvPr/>
        </p:nvPicPr>
        <p:blipFill rotWithShape="1">
          <a:blip r:embed="rId6"/>
          <a:srcRect l="28536" t="42273" r="59354" b="51808"/>
          <a:stretch/>
        </p:blipFill>
        <p:spPr>
          <a:xfrm>
            <a:off x="2667802" y="2284308"/>
            <a:ext cx="3215740" cy="1100776"/>
          </a:xfrm>
          <a:prstGeom prst="rect">
            <a:avLst/>
          </a:prstGeom>
        </p:spPr>
      </p:pic>
      <p:sp>
        <p:nvSpPr>
          <p:cNvPr id="69" name="TextBox 68">
            <a:extLst>
              <a:ext uri="{FF2B5EF4-FFF2-40B4-BE49-F238E27FC236}">
                <a16:creationId xmlns:a16="http://schemas.microsoft.com/office/drawing/2014/main" id="{96255FE7-7DEB-FA45-8235-8FC42C36EC38}"/>
              </a:ext>
            </a:extLst>
          </p:cNvPr>
          <p:cNvSpPr txBox="1"/>
          <p:nvPr/>
        </p:nvSpPr>
        <p:spPr>
          <a:xfrm>
            <a:off x="848892" y="2510952"/>
            <a:ext cx="1448730" cy="577402"/>
          </a:xfrm>
          <a:prstGeom prst="rect">
            <a:avLst/>
          </a:prstGeom>
          <a:noFill/>
        </p:spPr>
        <p:txBody>
          <a:bodyPr wrap="none" rtlCol="0">
            <a:spAutoFit/>
          </a:bodyPr>
          <a:lstStyle/>
          <a:p>
            <a:r>
              <a:rPr lang="en-US" sz="3152" dirty="0">
                <a:ln w="3175">
                  <a:noFill/>
                </a:ln>
                <a:latin typeface="Arial" panose="020B0604020202020204" pitchFamily="34" charset="0"/>
                <a:cs typeface="Arial" panose="020B0604020202020204" pitchFamily="34" charset="0"/>
              </a:rPr>
              <a:t>GATA1</a:t>
            </a:r>
          </a:p>
        </p:txBody>
      </p:sp>
      <p:sp>
        <p:nvSpPr>
          <p:cNvPr id="81" name="TextBox 80">
            <a:extLst>
              <a:ext uri="{FF2B5EF4-FFF2-40B4-BE49-F238E27FC236}">
                <a16:creationId xmlns:a16="http://schemas.microsoft.com/office/drawing/2014/main" id="{69AEFB49-965D-F845-B173-6CD8E8B9C6F0}"/>
              </a:ext>
            </a:extLst>
          </p:cNvPr>
          <p:cNvSpPr txBox="1"/>
          <p:nvPr/>
        </p:nvSpPr>
        <p:spPr>
          <a:xfrm rot="19211526">
            <a:off x="2502422" y="1069627"/>
            <a:ext cx="2847516" cy="577402"/>
          </a:xfrm>
          <a:prstGeom prst="rect">
            <a:avLst/>
          </a:prstGeom>
          <a:noFill/>
        </p:spPr>
        <p:txBody>
          <a:bodyPr wrap="square" rtlCol="0">
            <a:spAutoFit/>
          </a:bodyPr>
          <a:lstStyle/>
          <a:p>
            <a:pPr algn="ctr"/>
            <a:r>
              <a:rPr lang="en-US" sz="3152" dirty="0">
                <a:latin typeface="Arial" panose="020B0604020202020204" pitchFamily="34" charset="0"/>
                <a:cs typeface="Arial" panose="020B0604020202020204" pitchFamily="34" charset="0"/>
              </a:rPr>
              <a:t>gAAVS1</a:t>
            </a:r>
          </a:p>
        </p:txBody>
      </p:sp>
      <p:sp>
        <p:nvSpPr>
          <p:cNvPr id="82" name="TextBox 81">
            <a:extLst>
              <a:ext uri="{FF2B5EF4-FFF2-40B4-BE49-F238E27FC236}">
                <a16:creationId xmlns:a16="http://schemas.microsoft.com/office/drawing/2014/main" id="{11934C44-68C6-4144-80DB-17D56F1F122E}"/>
              </a:ext>
            </a:extLst>
          </p:cNvPr>
          <p:cNvSpPr txBox="1"/>
          <p:nvPr/>
        </p:nvSpPr>
        <p:spPr>
          <a:xfrm rot="19211526">
            <a:off x="4058798" y="1027511"/>
            <a:ext cx="2847516" cy="577402"/>
          </a:xfrm>
          <a:prstGeom prst="rect">
            <a:avLst/>
          </a:prstGeom>
          <a:noFill/>
        </p:spPr>
        <p:txBody>
          <a:bodyPr wrap="square" rtlCol="0">
            <a:spAutoFit/>
          </a:bodyPr>
          <a:lstStyle/>
          <a:p>
            <a:pPr algn="ctr"/>
            <a:r>
              <a:rPr lang="en-US" sz="3152" dirty="0">
                <a:latin typeface="Arial" panose="020B0604020202020204" pitchFamily="34" charset="0"/>
                <a:cs typeface="Arial" panose="020B0604020202020204" pitchFamily="34" charset="0"/>
              </a:rPr>
              <a:t>gGATA1</a:t>
            </a:r>
          </a:p>
        </p:txBody>
      </p:sp>
      <p:sp>
        <p:nvSpPr>
          <p:cNvPr id="83" name="Frame 82">
            <a:extLst>
              <a:ext uri="{FF2B5EF4-FFF2-40B4-BE49-F238E27FC236}">
                <a16:creationId xmlns:a16="http://schemas.microsoft.com/office/drawing/2014/main" id="{B65311B1-AC00-124D-8D78-4894A09E7F0F}"/>
              </a:ext>
            </a:extLst>
          </p:cNvPr>
          <p:cNvSpPr/>
          <p:nvPr/>
        </p:nvSpPr>
        <p:spPr>
          <a:xfrm>
            <a:off x="2358994" y="3520412"/>
            <a:ext cx="3868492" cy="1851864"/>
          </a:xfrm>
          <a:prstGeom prst="frame">
            <a:avLst>
              <a:gd name="adj1" fmla="val 17935"/>
            </a:avLst>
          </a:prstGeom>
          <a:solidFill>
            <a:schemeClr val="bg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2">
              <a:solidFill>
                <a:schemeClr val="tx1"/>
              </a:solidFill>
            </a:endParaRPr>
          </a:p>
        </p:txBody>
      </p:sp>
      <p:sp>
        <p:nvSpPr>
          <p:cNvPr id="84" name="TextBox 83">
            <a:extLst>
              <a:ext uri="{FF2B5EF4-FFF2-40B4-BE49-F238E27FC236}">
                <a16:creationId xmlns:a16="http://schemas.microsoft.com/office/drawing/2014/main" id="{1245BCA1-DB16-9045-9523-59D56DE1B023}"/>
              </a:ext>
            </a:extLst>
          </p:cNvPr>
          <p:cNvSpPr txBox="1"/>
          <p:nvPr/>
        </p:nvSpPr>
        <p:spPr>
          <a:xfrm>
            <a:off x="781848" y="4016752"/>
            <a:ext cx="1404552" cy="577402"/>
          </a:xfrm>
          <a:prstGeom prst="rect">
            <a:avLst/>
          </a:prstGeom>
          <a:noFill/>
        </p:spPr>
        <p:txBody>
          <a:bodyPr wrap="none" rtlCol="0">
            <a:spAutoFit/>
          </a:bodyPr>
          <a:lstStyle/>
          <a:p>
            <a:r>
              <a:rPr lang="en-US" sz="3152" dirty="0">
                <a:ln w="3175">
                  <a:noFill/>
                </a:ln>
                <a:latin typeface="Arial" panose="020B0604020202020204" pitchFamily="34" charset="0"/>
                <a:cs typeface="Arial" panose="020B0604020202020204" pitchFamily="34" charset="0"/>
              </a:rPr>
              <a:t>β-actin</a:t>
            </a:r>
          </a:p>
        </p:txBody>
      </p:sp>
      <p:sp>
        <p:nvSpPr>
          <p:cNvPr id="85" name="TextBox 84">
            <a:extLst>
              <a:ext uri="{FF2B5EF4-FFF2-40B4-BE49-F238E27FC236}">
                <a16:creationId xmlns:a16="http://schemas.microsoft.com/office/drawing/2014/main" id="{CFFA20F3-78FC-CD4B-8E33-7D8358CEB734}"/>
              </a:ext>
            </a:extLst>
          </p:cNvPr>
          <p:cNvSpPr txBox="1"/>
          <p:nvPr/>
        </p:nvSpPr>
        <p:spPr>
          <a:xfrm>
            <a:off x="6652308" y="4016752"/>
            <a:ext cx="1404552" cy="577402"/>
          </a:xfrm>
          <a:prstGeom prst="rect">
            <a:avLst/>
          </a:prstGeom>
          <a:noFill/>
        </p:spPr>
        <p:txBody>
          <a:bodyPr wrap="none" rtlCol="0">
            <a:spAutoFit/>
          </a:bodyPr>
          <a:lstStyle/>
          <a:p>
            <a:r>
              <a:rPr lang="en-US" sz="3152" dirty="0">
                <a:ln w="3175">
                  <a:noFill/>
                </a:ln>
                <a:latin typeface="Arial" panose="020B0604020202020204" pitchFamily="34" charset="0"/>
                <a:cs typeface="Arial" panose="020B0604020202020204" pitchFamily="34" charset="0"/>
              </a:rPr>
              <a:t>β-actin</a:t>
            </a:r>
          </a:p>
        </p:txBody>
      </p:sp>
      <p:sp>
        <p:nvSpPr>
          <p:cNvPr id="86" name="TextBox 85">
            <a:extLst>
              <a:ext uri="{FF2B5EF4-FFF2-40B4-BE49-F238E27FC236}">
                <a16:creationId xmlns:a16="http://schemas.microsoft.com/office/drawing/2014/main" id="{3CC4BCC9-1A10-544A-8CFA-6C971C88808C}"/>
              </a:ext>
            </a:extLst>
          </p:cNvPr>
          <p:cNvSpPr txBox="1"/>
          <p:nvPr/>
        </p:nvSpPr>
        <p:spPr>
          <a:xfrm>
            <a:off x="190174" y="397764"/>
            <a:ext cx="620491" cy="715902"/>
          </a:xfrm>
          <a:prstGeom prst="rect">
            <a:avLst/>
          </a:prstGeom>
          <a:noFill/>
        </p:spPr>
        <p:txBody>
          <a:bodyPr wrap="none" rtlCol="0">
            <a:spAutoFit/>
          </a:bodyPr>
          <a:lstStyle/>
          <a:p>
            <a:r>
              <a:rPr lang="en-US" sz="4052" dirty="0"/>
              <a:t>A.</a:t>
            </a:r>
          </a:p>
        </p:txBody>
      </p:sp>
      <p:sp>
        <p:nvSpPr>
          <p:cNvPr id="87" name="TextBox 86">
            <a:extLst>
              <a:ext uri="{FF2B5EF4-FFF2-40B4-BE49-F238E27FC236}">
                <a16:creationId xmlns:a16="http://schemas.microsoft.com/office/drawing/2014/main" id="{307F0CD8-1D1C-DE44-83D0-101A7E75577C}"/>
              </a:ext>
            </a:extLst>
          </p:cNvPr>
          <p:cNvSpPr txBox="1"/>
          <p:nvPr/>
        </p:nvSpPr>
        <p:spPr>
          <a:xfrm>
            <a:off x="12726618" y="397764"/>
            <a:ext cx="598241" cy="715902"/>
          </a:xfrm>
          <a:prstGeom prst="rect">
            <a:avLst/>
          </a:prstGeom>
          <a:noFill/>
        </p:spPr>
        <p:txBody>
          <a:bodyPr wrap="none" rtlCol="0">
            <a:spAutoFit/>
          </a:bodyPr>
          <a:lstStyle/>
          <a:p>
            <a:r>
              <a:rPr lang="en-US" sz="4052" dirty="0"/>
              <a:t>B.</a:t>
            </a:r>
          </a:p>
        </p:txBody>
      </p:sp>
      <p:sp>
        <p:nvSpPr>
          <p:cNvPr id="88" name="TextBox 87">
            <a:extLst>
              <a:ext uri="{FF2B5EF4-FFF2-40B4-BE49-F238E27FC236}">
                <a16:creationId xmlns:a16="http://schemas.microsoft.com/office/drawing/2014/main" id="{5999659D-2E83-D648-9356-DFDE608C828A}"/>
              </a:ext>
            </a:extLst>
          </p:cNvPr>
          <p:cNvSpPr txBox="1"/>
          <p:nvPr/>
        </p:nvSpPr>
        <p:spPr>
          <a:xfrm>
            <a:off x="17113984" y="397764"/>
            <a:ext cx="593432" cy="715902"/>
          </a:xfrm>
          <a:prstGeom prst="rect">
            <a:avLst/>
          </a:prstGeom>
          <a:noFill/>
        </p:spPr>
        <p:txBody>
          <a:bodyPr wrap="none" rtlCol="0">
            <a:spAutoFit/>
          </a:bodyPr>
          <a:lstStyle/>
          <a:p>
            <a:r>
              <a:rPr lang="en-US" sz="4052" dirty="0"/>
              <a:t>C.</a:t>
            </a:r>
          </a:p>
        </p:txBody>
      </p:sp>
      <p:pic>
        <p:nvPicPr>
          <p:cNvPr id="89" name="Picture 88">
            <a:extLst>
              <a:ext uri="{FF2B5EF4-FFF2-40B4-BE49-F238E27FC236}">
                <a16:creationId xmlns:a16="http://schemas.microsoft.com/office/drawing/2014/main" id="{9B014938-45A1-CF4C-AD75-47B999C6C648}"/>
              </a:ext>
            </a:extLst>
          </p:cNvPr>
          <p:cNvPicPr>
            <a:picLocks noChangeAspect="1"/>
          </p:cNvPicPr>
          <p:nvPr/>
        </p:nvPicPr>
        <p:blipFill>
          <a:blip r:embed="rId7"/>
          <a:stretch>
            <a:fillRect/>
          </a:stretch>
        </p:blipFill>
        <p:spPr>
          <a:xfrm>
            <a:off x="7061312" y="7190192"/>
            <a:ext cx="14137152" cy="4766056"/>
          </a:xfrm>
          <a:prstGeom prst="rect">
            <a:avLst/>
          </a:prstGeom>
        </p:spPr>
      </p:pic>
      <p:cxnSp>
        <p:nvCxnSpPr>
          <p:cNvPr id="90" name="Straight Arrow Connector 89">
            <a:extLst>
              <a:ext uri="{FF2B5EF4-FFF2-40B4-BE49-F238E27FC236}">
                <a16:creationId xmlns:a16="http://schemas.microsoft.com/office/drawing/2014/main" id="{5F738DF6-A1E5-CE4E-85A5-B7740F0D6066}"/>
              </a:ext>
            </a:extLst>
          </p:cNvPr>
          <p:cNvCxnSpPr>
            <a:cxnSpLocks/>
          </p:cNvCxnSpPr>
          <p:nvPr/>
        </p:nvCxnSpPr>
        <p:spPr>
          <a:xfrm flipV="1">
            <a:off x="7029832" y="7559802"/>
            <a:ext cx="0" cy="4396452"/>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91" name="Straight Arrow Connector 90">
            <a:extLst>
              <a:ext uri="{FF2B5EF4-FFF2-40B4-BE49-F238E27FC236}">
                <a16:creationId xmlns:a16="http://schemas.microsoft.com/office/drawing/2014/main" id="{3EFA2A58-C7E6-A24D-AFE7-F37D66396ED5}"/>
              </a:ext>
            </a:extLst>
          </p:cNvPr>
          <p:cNvCxnSpPr>
            <a:cxnSpLocks/>
          </p:cNvCxnSpPr>
          <p:nvPr/>
        </p:nvCxnSpPr>
        <p:spPr>
          <a:xfrm>
            <a:off x="7029838" y="11956244"/>
            <a:ext cx="14007564"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92" name="TextBox 91">
            <a:extLst>
              <a:ext uri="{FF2B5EF4-FFF2-40B4-BE49-F238E27FC236}">
                <a16:creationId xmlns:a16="http://schemas.microsoft.com/office/drawing/2014/main" id="{D83D655D-8917-9347-89B2-576FF7BD9171}"/>
              </a:ext>
            </a:extLst>
          </p:cNvPr>
          <p:cNvSpPr txBox="1"/>
          <p:nvPr/>
        </p:nvSpPr>
        <p:spPr>
          <a:xfrm rot="16200000">
            <a:off x="5934015" y="9359999"/>
            <a:ext cx="1059906" cy="577402"/>
          </a:xfrm>
          <a:prstGeom prst="rect">
            <a:avLst/>
          </a:prstGeom>
          <a:noFill/>
        </p:spPr>
        <p:txBody>
          <a:bodyPr wrap="none" rtlCol="0">
            <a:spAutoFit/>
          </a:bodyPr>
          <a:lstStyle/>
          <a:p>
            <a:r>
              <a:rPr lang="en-US" sz="3152" dirty="0" err="1">
                <a:latin typeface="Arial" panose="020B0604020202020204" pitchFamily="34" charset="0"/>
                <a:cs typeface="Arial" panose="020B0604020202020204" pitchFamily="34" charset="0"/>
              </a:rPr>
              <a:t>GlyA</a:t>
            </a:r>
            <a:endParaRPr lang="en-US" sz="3152" dirty="0">
              <a:latin typeface="Arial" panose="020B0604020202020204" pitchFamily="34" charset="0"/>
              <a:cs typeface="Arial" panose="020B0604020202020204" pitchFamily="34" charset="0"/>
            </a:endParaRPr>
          </a:p>
        </p:txBody>
      </p:sp>
      <p:sp>
        <p:nvSpPr>
          <p:cNvPr id="93" name="TextBox 92">
            <a:extLst>
              <a:ext uri="{FF2B5EF4-FFF2-40B4-BE49-F238E27FC236}">
                <a16:creationId xmlns:a16="http://schemas.microsoft.com/office/drawing/2014/main" id="{B926EB56-3384-4A45-8167-B7060F480712}"/>
              </a:ext>
            </a:extLst>
          </p:cNvPr>
          <p:cNvSpPr txBox="1"/>
          <p:nvPr/>
        </p:nvSpPr>
        <p:spPr>
          <a:xfrm>
            <a:off x="12833992" y="12062268"/>
            <a:ext cx="1217000" cy="577402"/>
          </a:xfrm>
          <a:prstGeom prst="rect">
            <a:avLst/>
          </a:prstGeom>
          <a:noFill/>
        </p:spPr>
        <p:txBody>
          <a:bodyPr wrap="none" rtlCol="0">
            <a:spAutoFit/>
          </a:bodyPr>
          <a:lstStyle/>
          <a:p>
            <a:r>
              <a:rPr lang="en-US" sz="3152" dirty="0">
                <a:latin typeface="Arial" panose="020B0604020202020204" pitchFamily="34" charset="0"/>
                <a:cs typeface="Arial" panose="020B0604020202020204" pitchFamily="34" charset="0"/>
              </a:rPr>
              <a:t>CD71</a:t>
            </a:r>
          </a:p>
        </p:txBody>
      </p:sp>
      <p:sp>
        <p:nvSpPr>
          <p:cNvPr id="94" name="TextBox 93">
            <a:extLst>
              <a:ext uri="{FF2B5EF4-FFF2-40B4-BE49-F238E27FC236}">
                <a16:creationId xmlns:a16="http://schemas.microsoft.com/office/drawing/2014/main" id="{6C601411-3339-D241-A16C-77FF103E392D}"/>
              </a:ext>
            </a:extLst>
          </p:cNvPr>
          <p:cNvSpPr txBox="1"/>
          <p:nvPr/>
        </p:nvSpPr>
        <p:spPr>
          <a:xfrm>
            <a:off x="8303446" y="6804460"/>
            <a:ext cx="1680717" cy="577402"/>
          </a:xfrm>
          <a:prstGeom prst="rect">
            <a:avLst/>
          </a:prstGeom>
          <a:noFill/>
        </p:spPr>
        <p:txBody>
          <a:bodyPr wrap="none" rtlCol="0">
            <a:spAutoFit/>
          </a:bodyPr>
          <a:lstStyle/>
          <a:p>
            <a:r>
              <a:rPr lang="en-US" sz="3152" dirty="0">
                <a:latin typeface="Arial" panose="020B0604020202020204" pitchFamily="34" charset="0"/>
                <a:cs typeface="Arial" panose="020B0604020202020204" pitchFamily="34" charset="0"/>
              </a:rPr>
              <a:t>gAAVS1</a:t>
            </a:r>
          </a:p>
        </p:txBody>
      </p:sp>
      <p:sp>
        <p:nvSpPr>
          <p:cNvPr id="95" name="TextBox 94">
            <a:extLst>
              <a:ext uri="{FF2B5EF4-FFF2-40B4-BE49-F238E27FC236}">
                <a16:creationId xmlns:a16="http://schemas.microsoft.com/office/drawing/2014/main" id="{0078F008-B57D-BF4F-97F2-CD7B4D5AAA8F}"/>
              </a:ext>
            </a:extLst>
          </p:cNvPr>
          <p:cNvSpPr txBox="1"/>
          <p:nvPr/>
        </p:nvSpPr>
        <p:spPr>
          <a:xfrm>
            <a:off x="12995828" y="6798052"/>
            <a:ext cx="1673150" cy="577402"/>
          </a:xfrm>
          <a:prstGeom prst="rect">
            <a:avLst/>
          </a:prstGeom>
          <a:noFill/>
        </p:spPr>
        <p:txBody>
          <a:bodyPr wrap="none" rtlCol="0">
            <a:spAutoFit/>
          </a:bodyPr>
          <a:lstStyle/>
          <a:p>
            <a:r>
              <a:rPr lang="en-US" sz="3152" dirty="0">
                <a:latin typeface="Arial" panose="020B0604020202020204" pitchFamily="34" charset="0"/>
                <a:cs typeface="Arial" panose="020B0604020202020204" pitchFamily="34" charset="0"/>
              </a:rPr>
              <a:t>gGATA1</a:t>
            </a:r>
          </a:p>
        </p:txBody>
      </p:sp>
      <p:sp>
        <p:nvSpPr>
          <p:cNvPr id="96" name="TextBox 95">
            <a:extLst>
              <a:ext uri="{FF2B5EF4-FFF2-40B4-BE49-F238E27FC236}">
                <a16:creationId xmlns:a16="http://schemas.microsoft.com/office/drawing/2014/main" id="{7B2016BE-A6C9-984C-8FF0-1A8E9D490758}"/>
              </a:ext>
            </a:extLst>
          </p:cNvPr>
          <p:cNvSpPr txBox="1"/>
          <p:nvPr/>
        </p:nvSpPr>
        <p:spPr>
          <a:xfrm>
            <a:off x="17676240" y="6798052"/>
            <a:ext cx="1486304" cy="577402"/>
          </a:xfrm>
          <a:prstGeom prst="rect">
            <a:avLst/>
          </a:prstGeom>
          <a:noFill/>
        </p:spPr>
        <p:txBody>
          <a:bodyPr wrap="none" rtlCol="0">
            <a:spAutoFit/>
          </a:bodyPr>
          <a:lstStyle/>
          <a:p>
            <a:r>
              <a:rPr lang="en-US" sz="3152" dirty="0" err="1">
                <a:latin typeface="Arial" panose="020B0604020202020204" pitchFamily="34" charset="0"/>
                <a:cs typeface="Arial" panose="020B0604020202020204" pitchFamily="34" charset="0"/>
              </a:rPr>
              <a:t>gPTEN</a:t>
            </a:r>
            <a:endParaRPr lang="en-US" sz="3152" dirty="0">
              <a:latin typeface="Arial" panose="020B0604020202020204" pitchFamily="34" charset="0"/>
              <a:cs typeface="Arial" panose="020B0604020202020204" pitchFamily="34" charset="0"/>
            </a:endParaRPr>
          </a:p>
        </p:txBody>
      </p:sp>
      <p:sp>
        <p:nvSpPr>
          <p:cNvPr id="97" name="TextBox 96">
            <a:extLst>
              <a:ext uri="{FF2B5EF4-FFF2-40B4-BE49-F238E27FC236}">
                <a16:creationId xmlns:a16="http://schemas.microsoft.com/office/drawing/2014/main" id="{F4F40D26-6D3E-4949-90B1-CF02936E3AE0}"/>
              </a:ext>
            </a:extLst>
          </p:cNvPr>
          <p:cNvSpPr txBox="1"/>
          <p:nvPr/>
        </p:nvSpPr>
        <p:spPr>
          <a:xfrm>
            <a:off x="21446396" y="6771036"/>
            <a:ext cx="505972" cy="715902"/>
          </a:xfrm>
          <a:prstGeom prst="rect">
            <a:avLst/>
          </a:prstGeom>
          <a:noFill/>
        </p:spPr>
        <p:txBody>
          <a:bodyPr wrap="none" rtlCol="0">
            <a:spAutoFit/>
          </a:bodyPr>
          <a:lstStyle/>
          <a:p>
            <a:r>
              <a:rPr lang="en-US" sz="4052" dirty="0"/>
              <a:t>F.</a:t>
            </a:r>
          </a:p>
        </p:txBody>
      </p:sp>
      <p:sp>
        <p:nvSpPr>
          <p:cNvPr id="98" name="TextBox 97">
            <a:extLst>
              <a:ext uri="{FF2B5EF4-FFF2-40B4-BE49-F238E27FC236}">
                <a16:creationId xmlns:a16="http://schemas.microsoft.com/office/drawing/2014/main" id="{3C9DEE88-02B4-6440-A4ED-DD141C7A3750}"/>
              </a:ext>
            </a:extLst>
          </p:cNvPr>
          <p:cNvSpPr txBox="1"/>
          <p:nvPr/>
        </p:nvSpPr>
        <p:spPr>
          <a:xfrm>
            <a:off x="5825642" y="6728804"/>
            <a:ext cx="569387" cy="715902"/>
          </a:xfrm>
          <a:prstGeom prst="rect">
            <a:avLst/>
          </a:prstGeom>
          <a:noFill/>
        </p:spPr>
        <p:txBody>
          <a:bodyPr wrap="none" rtlCol="0">
            <a:spAutoFit/>
          </a:bodyPr>
          <a:lstStyle/>
          <a:p>
            <a:r>
              <a:rPr lang="en-US" sz="4052" dirty="0"/>
              <a:t>E.</a:t>
            </a:r>
          </a:p>
        </p:txBody>
      </p:sp>
      <p:sp>
        <p:nvSpPr>
          <p:cNvPr id="99" name="Frame 98">
            <a:extLst>
              <a:ext uri="{FF2B5EF4-FFF2-40B4-BE49-F238E27FC236}">
                <a16:creationId xmlns:a16="http://schemas.microsoft.com/office/drawing/2014/main" id="{D1CE8226-F2A2-024C-81A0-32A9E650E7C3}"/>
              </a:ext>
            </a:extLst>
          </p:cNvPr>
          <p:cNvSpPr/>
          <p:nvPr/>
        </p:nvSpPr>
        <p:spPr>
          <a:xfrm>
            <a:off x="1323714" y="7903322"/>
            <a:ext cx="3768108" cy="3759380"/>
          </a:xfrm>
          <a:prstGeom prst="frame">
            <a:avLst>
              <a:gd name="adj1" fmla="val 0"/>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sz="4052">
              <a:solidFill>
                <a:schemeClr val="tx1"/>
              </a:solidFill>
              <a:latin typeface="Arial" panose="020B0604020202020204" pitchFamily="34" charset="0"/>
              <a:cs typeface="Arial" panose="020B0604020202020204" pitchFamily="34" charset="0"/>
            </a:endParaRPr>
          </a:p>
        </p:txBody>
      </p:sp>
      <p:cxnSp>
        <p:nvCxnSpPr>
          <p:cNvPr id="100" name="Straight Connector 99">
            <a:extLst>
              <a:ext uri="{FF2B5EF4-FFF2-40B4-BE49-F238E27FC236}">
                <a16:creationId xmlns:a16="http://schemas.microsoft.com/office/drawing/2014/main" id="{EE3431A8-5F71-9046-8A53-86A92DB706E3}"/>
              </a:ext>
            </a:extLst>
          </p:cNvPr>
          <p:cNvCxnSpPr>
            <a:cxnSpLocks/>
            <a:endCxn id="99" idx="2"/>
          </p:cNvCxnSpPr>
          <p:nvPr/>
        </p:nvCxnSpPr>
        <p:spPr>
          <a:xfrm>
            <a:off x="3207764" y="9783010"/>
            <a:ext cx="0" cy="1879692"/>
          </a:xfrm>
          <a:prstGeom prst="line">
            <a:avLst/>
          </a:prstGeom>
          <a:ln w="12700"/>
        </p:spPr>
        <p:style>
          <a:lnRef idx="1">
            <a:schemeClr val="dk1"/>
          </a:lnRef>
          <a:fillRef idx="0">
            <a:schemeClr val="dk1"/>
          </a:fillRef>
          <a:effectRef idx="0">
            <a:schemeClr val="dk1"/>
          </a:effectRef>
          <a:fontRef idx="minor">
            <a:schemeClr val="tx1"/>
          </a:fontRef>
        </p:style>
      </p:cxnSp>
      <p:cxnSp>
        <p:nvCxnSpPr>
          <p:cNvPr id="101" name="Straight Connector 100">
            <a:extLst>
              <a:ext uri="{FF2B5EF4-FFF2-40B4-BE49-F238E27FC236}">
                <a16:creationId xmlns:a16="http://schemas.microsoft.com/office/drawing/2014/main" id="{E4291C58-71EB-E64F-98BA-CF118C9A65DA}"/>
              </a:ext>
            </a:extLst>
          </p:cNvPr>
          <p:cNvCxnSpPr>
            <a:cxnSpLocks/>
            <a:stCxn id="99" idx="1"/>
            <a:endCxn id="99" idx="3"/>
          </p:cNvCxnSpPr>
          <p:nvPr/>
        </p:nvCxnSpPr>
        <p:spPr>
          <a:xfrm>
            <a:off x="1323714" y="9783008"/>
            <a:ext cx="3768108" cy="0"/>
          </a:xfrm>
          <a:prstGeom prst="line">
            <a:avLst/>
          </a:prstGeom>
          <a:ln w="12700"/>
        </p:spPr>
        <p:style>
          <a:lnRef idx="1">
            <a:schemeClr val="dk1"/>
          </a:lnRef>
          <a:fillRef idx="0">
            <a:schemeClr val="dk1"/>
          </a:fillRef>
          <a:effectRef idx="0">
            <a:schemeClr val="dk1"/>
          </a:effectRef>
          <a:fontRef idx="minor">
            <a:schemeClr val="tx1"/>
          </a:fontRef>
        </p:style>
      </p:cxnSp>
      <p:sp>
        <p:nvSpPr>
          <p:cNvPr id="102" name="TextBox 101">
            <a:extLst>
              <a:ext uri="{FF2B5EF4-FFF2-40B4-BE49-F238E27FC236}">
                <a16:creationId xmlns:a16="http://schemas.microsoft.com/office/drawing/2014/main" id="{47482903-991E-B446-8F60-C353764ACDEF}"/>
              </a:ext>
            </a:extLst>
          </p:cNvPr>
          <p:cNvSpPr txBox="1"/>
          <p:nvPr/>
        </p:nvSpPr>
        <p:spPr>
          <a:xfrm>
            <a:off x="1493546" y="8450630"/>
            <a:ext cx="2916183" cy="507831"/>
          </a:xfrm>
          <a:prstGeom prst="rect">
            <a:avLst/>
          </a:prstGeom>
          <a:noFill/>
        </p:spPr>
        <p:txBody>
          <a:bodyPr wrap="none" rtlCol="0">
            <a:spAutoFit/>
          </a:bodyPr>
          <a:lstStyle/>
          <a:p>
            <a:r>
              <a:rPr lang="en-US" sz="2700" b="1" dirty="0">
                <a:solidFill>
                  <a:srgbClr val="FF0000"/>
                </a:solidFill>
                <a:latin typeface="Arial" panose="020B0604020202020204" pitchFamily="34" charset="0"/>
                <a:cs typeface="Arial" panose="020B0604020202020204" pitchFamily="34" charset="0"/>
              </a:rPr>
              <a:t>Mature erythroid</a:t>
            </a:r>
          </a:p>
        </p:txBody>
      </p:sp>
      <p:sp>
        <p:nvSpPr>
          <p:cNvPr id="103" name="TextBox 102">
            <a:extLst>
              <a:ext uri="{FF2B5EF4-FFF2-40B4-BE49-F238E27FC236}">
                <a16:creationId xmlns:a16="http://schemas.microsoft.com/office/drawing/2014/main" id="{EC04DE7C-04D6-7542-962B-36DCA3C40148}"/>
              </a:ext>
            </a:extLst>
          </p:cNvPr>
          <p:cNvSpPr txBox="1"/>
          <p:nvPr/>
        </p:nvSpPr>
        <p:spPr>
          <a:xfrm>
            <a:off x="1468894" y="10077988"/>
            <a:ext cx="1531188" cy="923330"/>
          </a:xfrm>
          <a:prstGeom prst="rect">
            <a:avLst/>
          </a:prstGeom>
          <a:noFill/>
        </p:spPr>
        <p:txBody>
          <a:bodyPr wrap="none" rtlCol="0">
            <a:spAutoFit/>
          </a:bodyPr>
          <a:lstStyle/>
          <a:p>
            <a:pPr algn="ctr"/>
            <a:r>
              <a:rPr lang="en-US" sz="2700" dirty="0">
                <a:latin typeface="Arial" panose="020B0604020202020204" pitchFamily="34" charset="0"/>
                <a:cs typeface="Arial" panose="020B0604020202020204" pitchFamily="34" charset="0"/>
              </a:rPr>
              <a:t>Non-</a:t>
            </a:r>
          </a:p>
          <a:p>
            <a:pPr algn="ctr"/>
            <a:r>
              <a:rPr lang="en-US" sz="2700" dirty="0">
                <a:latin typeface="Arial" panose="020B0604020202020204" pitchFamily="34" charset="0"/>
                <a:cs typeface="Arial" panose="020B0604020202020204" pitchFamily="34" charset="0"/>
              </a:rPr>
              <a:t>erythroid</a:t>
            </a:r>
          </a:p>
        </p:txBody>
      </p:sp>
      <p:sp>
        <p:nvSpPr>
          <p:cNvPr id="104" name="TextBox 103">
            <a:extLst>
              <a:ext uri="{FF2B5EF4-FFF2-40B4-BE49-F238E27FC236}">
                <a16:creationId xmlns:a16="http://schemas.microsoft.com/office/drawing/2014/main" id="{74AF6FAD-26B8-8442-94F7-61D257EE30A0}"/>
              </a:ext>
            </a:extLst>
          </p:cNvPr>
          <p:cNvSpPr txBox="1"/>
          <p:nvPr/>
        </p:nvSpPr>
        <p:spPr>
          <a:xfrm>
            <a:off x="3133886" y="10158644"/>
            <a:ext cx="1646605" cy="923330"/>
          </a:xfrm>
          <a:prstGeom prst="rect">
            <a:avLst/>
          </a:prstGeom>
          <a:noFill/>
        </p:spPr>
        <p:txBody>
          <a:bodyPr wrap="none" rtlCol="0">
            <a:spAutoFit/>
          </a:bodyPr>
          <a:lstStyle/>
          <a:p>
            <a:r>
              <a:rPr lang="en-US" sz="2700" dirty="0">
                <a:latin typeface="Arial" panose="020B0604020202020204" pitchFamily="34" charset="0"/>
                <a:cs typeface="Arial" panose="020B0604020202020204" pitchFamily="34" charset="0"/>
              </a:rPr>
              <a:t>Immature</a:t>
            </a:r>
          </a:p>
          <a:p>
            <a:r>
              <a:rPr lang="en-US" sz="2700" dirty="0">
                <a:latin typeface="Arial" panose="020B0604020202020204" pitchFamily="34" charset="0"/>
                <a:cs typeface="Arial" panose="020B0604020202020204" pitchFamily="34" charset="0"/>
              </a:rPr>
              <a:t>erythroid</a:t>
            </a:r>
          </a:p>
        </p:txBody>
      </p:sp>
      <p:sp>
        <p:nvSpPr>
          <p:cNvPr id="105" name="Right Arrow 104">
            <a:extLst>
              <a:ext uri="{FF2B5EF4-FFF2-40B4-BE49-F238E27FC236}">
                <a16:creationId xmlns:a16="http://schemas.microsoft.com/office/drawing/2014/main" id="{BFA2FC93-06B6-BA4C-84BE-82F1D46D9959}"/>
              </a:ext>
            </a:extLst>
          </p:cNvPr>
          <p:cNvSpPr/>
          <p:nvPr/>
        </p:nvSpPr>
        <p:spPr>
          <a:xfrm rot="16200000">
            <a:off x="3874010" y="9643532"/>
            <a:ext cx="551580" cy="258256"/>
          </a:xfrm>
          <a:prstGeom prst="rightArrow">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2">
              <a:latin typeface="Arial" panose="020B0604020202020204" pitchFamily="34" charset="0"/>
              <a:cs typeface="Arial" panose="020B0604020202020204" pitchFamily="34" charset="0"/>
            </a:endParaRPr>
          </a:p>
        </p:txBody>
      </p:sp>
      <p:sp>
        <p:nvSpPr>
          <p:cNvPr id="106" name="Right Arrow 105">
            <a:extLst>
              <a:ext uri="{FF2B5EF4-FFF2-40B4-BE49-F238E27FC236}">
                <a16:creationId xmlns:a16="http://schemas.microsoft.com/office/drawing/2014/main" id="{A9559DB0-E35E-9847-915E-08B5C92E4FC9}"/>
              </a:ext>
            </a:extLst>
          </p:cNvPr>
          <p:cNvSpPr/>
          <p:nvPr/>
        </p:nvSpPr>
        <p:spPr>
          <a:xfrm>
            <a:off x="2936798" y="11143036"/>
            <a:ext cx="551580" cy="25825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052">
              <a:latin typeface="Arial" panose="020B0604020202020204" pitchFamily="34" charset="0"/>
              <a:cs typeface="Arial" panose="020B0604020202020204" pitchFamily="34" charset="0"/>
            </a:endParaRPr>
          </a:p>
        </p:txBody>
      </p:sp>
      <p:sp>
        <p:nvSpPr>
          <p:cNvPr id="107" name="TextBox 106">
            <a:extLst>
              <a:ext uri="{FF2B5EF4-FFF2-40B4-BE49-F238E27FC236}">
                <a16:creationId xmlns:a16="http://schemas.microsoft.com/office/drawing/2014/main" id="{BC157704-7011-634C-AB90-CA220919EC56}"/>
              </a:ext>
            </a:extLst>
          </p:cNvPr>
          <p:cNvSpPr txBox="1"/>
          <p:nvPr/>
        </p:nvSpPr>
        <p:spPr>
          <a:xfrm>
            <a:off x="1081046" y="6822532"/>
            <a:ext cx="4473276" cy="923330"/>
          </a:xfrm>
          <a:prstGeom prst="rect">
            <a:avLst/>
          </a:prstGeom>
          <a:noFill/>
        </p:spPr>
        <p:txBody>
          <a:bodyPr wrap="square" rtlCol="0">
            <a:spAutoFit/>
          </a:bodyPr>
          <a:lstStyle/>
          <a:p>
            <a:pPr algn="ctr"/>
            <a:r>
              <a:rPr lang="en-US" sz="2700" dirty="0">
                <a:latin typeface="Arial" panose="020B0604020202020204" pitchFamily="34" charset="0"/>
                <a:cs typeface="Arial" panose="020B0604020202020204" pitchFamily="34" charset="0"/>
              </a:rPr>
              <a:t>Erythroid differentiation progression</a:t>
            </a:r>
          </a:p>
        </p:txBody>
      </p:sp>
      <p:sp>
        <p:nvSpPr>
          <p:cNvPr id="108" name="TextBox 107">
            <a:extLst>
              <a:ext uri="{FF2B5EF4-FFF2-40B4-BE49-F238E27FC236}">
                <a16:creationId xmlns:a16="http://schemas.microsoft.com/office/drawing/2014/main" id="{E4863B5D-5B6A-434B-9709-447F55F380E1}"/>
              </a:ext>
            </a:extLst>
          </p:cNvPr>
          <p:cNvSpPr txBox="1"/>
          <p:nvPr/>
        </p:nvSpPr>
        <p:spPr>
          <a:xfrm>
            <a:off x="218954" y="6704044"/>
            <a:ext cx="622927" cy="715902"/>
          </a:xfrm>
          <a:prstGeom prst="rect">
            <a:avLst/>
          </a:prstGeom>
          <a:noFill/>
        </p:spPr>
        <p:txBody>
          <a:bodyPr wrap="none" rtlCol="0">
            <a:spAutoFit/>
          </a:bodyPr>
          <a:lstStyle/>
          <a:p>
            <a:r>
              <a:rPr lang="en-US" sz="4052" dirty="0"/>
              <a:t>D.</a:t>
            </a:r>
          </a:p>
        </p:txBody>
      </p:sp>
      <p:cxnSp>
        <p:nvCxnSpPr>
          <p:cNvPr id="109" name="Straight Arrow Connector 108">
            <a:extLst>
              <a:ext uri="{FF2B5EF4-FFF2-40B4-BE49-F238E27FC236}">
                <a16:creationId xmlns:a16="http://schemas.microsoft.com/office/drawing/2014/main" id="{43994A62-C149-2A49-9489-4F74CADD7B7E}"/>
              </a:ext>
            </a:extLst>
          </p:cNvPr>
          <p:cNvCxnSpPr>
            <a:cxnSpLocks/>
          </p:cNvCxnSpPr>
          <p:nvPr/>
        </p:nvCxnSpPr>
        <p:spPr>
          <a:xfrm flipV="1">
            <a:off x="989384" y="7999782"/>
            <a:ext cx="0" cy="3931716"/>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10" name="Straight Arrow Connector 109">
            <a:extLst>
              <a:ext uri="{FF2B5EF4-FFF2-40B4-BE49-F238E27FC236}">
                <a16:creationId xmlns:a16="http://schemas.microsoft.com/office/drawing/2014/main" id="{2BF9C0EE-47C1-844D-BEA5-E51835DB826F}"/>
              </a:ext>
            </a:extLst>
          </p:cNvPr>
          <p:cNvCxnSpPr>
            <a:cxnSpLocks/>
          </p:cNvCxnSpPr>
          <p:nvPr/>
        </p:nvCxnSpPr>
        <p:spPr>
          <a:xfrm>
            <a:off x="989394" y="11931488"/>
            <a:ext cx="4102428" cy="0"/>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
        <p:nvSpPr>
          <p:cNvPr id="111" name="TextBox 110">
            <a:extLst>
              <a:ext uri="{FF2B5EF4-FFF2-40B4-BE49-F238E27FC236}">
                <a16:creationId xmlns:a16="http://schemas.microsoft.com/office/drawing/2014/main" id="{9340379B-0EE2-EA4A-AF06-5D036B3F8E8F}"/>
              </a:ext>
            </a:extLst>
          </p:cNvPr>
          <p:cNvSpPr txBox="1"/>
          <p:nvPr/>
        </p:nvSpPr>
        <p:spPr>
          <a:xfrm rot="16200000">
            <a:off x="-106429" y="9335239"/>
            <a:ext cx="1059906" cy="577402"/>
          </a:xfrm>
          <a:prstGeom prst="rect">
            <a:avLst/>
          </a:prstGeom>
          <a:noFill/>
        </p:spPr>
        <p:txBody>
          <a:bodyPr wrap="none" rtlCol="0">
            <a:spAutoFit/>
          </a:bodyPr>
          <a:lstStyle/>
          <a:p>
            <a:r>
              <a:rPr lang="en-US" sz="3152" dirty="0" err="1">
                <a:latin typeface="Arial" panose="020B0604020202020204" pitchFamily="34" charset="0"/>
                <a:cs typeface="Arial" panose="020B0604020202020204" pitchFamily="34" charset="0"/>
              </a:rPr>
              <a:t>GlyA</a:t>
            </a:r>
            <a:endParaRPr lang="en-US" sz="3152" dirty="0">
              <a:latin typeface="Arial" panose="020B0604020202020204" pitchFamily="34" charset="0"/>
              <a:cs typeface="Arial" panose="020B0604020202020204" pitchFamily="34" charset="0"/>
            </a:endParaRPr>
          </a:p>
        </p:txBody>
      </p:sp>
      <p:sp>
        <p:nvSpPr>
          <p:cNvPr id="112" name="TextBox 111">
            <a:extLst>
              <a:ext uri="{FF2B5EF4-FFF2-40B4-BE49-F238E27FC236}">
                <a16:creationId xmlns:a16="http://schemas.microsoft.com/office/drawing/2014/main" id="{9AFB95DD-F49A-A14B-BEAA-E02A882C0CD8}"/>
              </a:ext>
            </a:extLst>
          </p:cNvPr>
          <p:cNvSpPr txBox="1"/>
          <p:nvPr/>
        </p:nvSpPr>
        <p:spPr>
          <a:xfrm>
            <a:off x="2437356" y="12037508"/>
            <a:ext cx="1217000" cy="577402"/>
          </a:xfrm>
          <a:prstGeom prst="rect">
            <a:avLst/>
          </a:prstGeom>
          <a:noFill/>
        </p:spPr>
        <p:txBody>
          <a:bodyPr wrap="none" rtlCol="0">
            <a:spAutoFit/>
          </a:bodyPr>
          <a:lstStyle/>
          <a:p>
            <a:r>
              <a:rPr lang="en-US" sz="3152" dirty="0">
                <a:latin typeface="Arial" panose="020B0604020202020204" pitchFamily="34" charset="0"/>
                <a:cs typeface="Arial" panose="020B0604020202020204" pitchFamily="34" charset="0"/>
              </a:rPr>
              <a:t>CD71</a:t>
            </a:r>
          </a:p>
        </p:txBody>
      </p:sp>
      <p:pic>
        <p:nvPicPr>
          <p:cNvPr id="113" name="Picture 112">
            <a:extLst>
              <a:ext uri="{FF2B5EF4-FFF2-40B4-BE49-F238E27FC236}">
                <a16:creationId xmlns:a16="http://schemas.microsoft.com/office/drawing/2014/main" id="{6A7D8060-BE94-DD46-AB0F-FED168972E1C}"/>
              </a:ext>
            </a:extLst>
          </p:cNvPr>
          <p:cNvPicPr>
            <a:picLocks noChangeAspect="1"/>
          </p:cNvPicPr>
          <p:nvPr/>
        </p:nvPicPr>
        <p:blipFill>
          <a:blip r:embed="rId8"/>
          <a:stretch>
            <a:fillRect/>
          </a:stretch>
        </p:blipFill>
        <p:spPr>
          <a:xfrm>
            <a:off x="22171396" y="7083072"/>
            <a:ext cx="4466504" cy="5756824"/>
          </a:xfrm>
          <a:prstGeom prst="rect">
            <a:avLst/>
          </a:prstGeom>
        </p:spPr>
      </p:pic>
      <p:pic>
        <p:nvPicPr>
          <p:cNvPr id="114" name="Picture 113">
            <a:extLst>
              <a:ext uri="{FF2B5EF4-FFF2-40B4-BE49-F238E27FC236}">
                <a16:creationId xmlns:a16="http://schemas.microsoft.com/office/drawing/2014/main" id="{3189F48F-2BEE-344A-89A2-E61760BCAB05}"/>
              </a:ext>
            </a:extLst>
          </p:cNvPr>
          <p:cNvPicPr>
            <a:picLocks noChangeAspect="1"/>
          </p:cNvPicPr>
          <p:nvPr/>
        </p:nvPicPr>
        <p:blipFill>
          <a:blip r:embed="rId9"/>
          <a:stretch>
            <a:fillRect/>
          </a:stretch>
        </p:blipFill>
        <p:spPr>
          <a:xfrm>
            <a:off x="12862168" y="637120"/>
            <a:ext cx="4414616" cy="5132656"/>
          </a:xfrm>
          <a:prstGeom prst="rect">
            <a:avLst/>
          </a:prstGeom>
        </p:spPr>
      </p:pic>
      <p:pic>
        <p:nvPicPr>
          <p:cNvPr id="115" name="Picture 114">
            <a:extLst>
              <a:ext uri="{FF2B5EF4-FFF2-40B4-BE49-F238E27FC236}">
                <a16:creationId xmlns:a16="http://schemas.microsoft.com/office/drawing/2014/main" id="{9DCA2AF1-75D1-C941-879B-5A7D6B9DD729}"/>
              </a:ext>
            </a:extLst>
          </p:cNvPr>
          <p:cNvPicPr>
            <a:picLocks noChangeAspect="1"/>
          </p:cNvPicPr>
          <p:nvPr/>
        </p:nvPicPr>
        <p:blipFill>
          <a:blip r:embed="rId10"/>
          <a:stretch>
            <a:fillRect/>
          </a:stretch>
        </p:blipFill>
        <p:spPr>
          <a:xfrm>
            <a:off x="17679578" y="572480"/>
            <a:ext cx="9283884" cy="5771064"/>
          </a:xfrm>
          <a:prstGeom prst="rect">
            <a:avLst/>
          </a:prstGeom>
        </p:spPr>
      </p:pic>
      <p:sp>
        <p:nvSpPr>
          <p:cNvPr id="45" name="TextBox 14">
            <a:extLst>
              <a:ext uri="{FF2B5EF4-FFF2-40B4-BE49-F238E27FC236}">
                <a16:creationId xmlns:a16="http://schemas.microsoft.com/office/drawing/2014/main" id="{0F304D41-3A8F-417F-9792-12A464011267}"/>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1</a:t>
            </a:r>
          </a:p>
        </p:txBody>
      </p:sp>
    </p:spTree>
    <p:extLst>
      <p:ext uri="{BB962C8B-B14F-4D97-AF65-F5344CB8AC3E}">
        <p14:creationId xmlns:p14="http://schemas.microsoft.com/office/powerpoint/2010/main" val="6522086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610977EF-8608-C143-BA7C-B4E42736C47D}"/>
              </a:ext>
            </a:extLst>
          </p:cNvPr>
          <p:cNvPicPr>
            <a:picLocks noChangeAspect="1"/>
          </p:cNvPicPr>
          <p:nvPr/>
        </p:nvPicPr>
        <p:blipFill rotWithShape="1">
          <a:blip r:embed="rId2"/>
          <a:srcRect l="74815" t="22458" r="1574" b="14792"/>
          <a:stretch/>
        </p:blipFill>
        <p:spPr>
          <a:xfrm>
            <a:off x="1600490" y="430744"/>
            <a:ext cx="10079916" cy="35718536"/>
          </a:xfrm>
          <a:prstGeom prst="rect">
            <a:avLst/>
          </a:prstGeom>
        </p:spPr>
      </p:pic>
      <p:sp>
        <p:nvSpPr>
          <p:cNvPr id="2" name="TextBox 1">
            <a:extLst>
              <a:ext uri="{FF2B5EF4-FFF2-40B4-BE49-F238E27FC236}">
                <a16:creationId xmlns:a16="http://schemas.microsoft.com/office/drawing/2014/main" id="{E900DFD3-A43D-489A-9216-42218CC80BF3}"/>
              </a:ext>
            </a:extLst>
          </p:cNvPr>
          <p:cNvSpPr txBox="1"/>
          <p:nvPr/>
        </p:nvSpPr>
        <p:spPr>
          <a:xfrm>
            <a:off x="11424804" y="2135682"/>
            <a:ext cx="1090170" cy="461665"/>
          </a:xfrm>
          <a:prstGeom prst="rect">
            <a:avLst/>
          </a:prstGeom>
          <a:noFill/>
        </p:spPr>
        <p:txBody>
          <a:bodyPr wrap="none" rtlCol="0">
            <a:spAutoFit/>
          </a:bodyPr>
          <a:lstStyle/>
          <a:p>
            <a:r>
              <a:rPr lang="en-US" sz="2400" dirty="0"/>
              <a:t>Z-score</a:t>
            </a:r>
          </a:p>
        </p:txBody>
      </p:sp>
      <p:sp>
        <p:nvSpPr>
          <p:cNvPr id="4" name="TextBox 14">
            <a:extLst>
              <a:ext uri="{FF2B5EF4-FFF2-40B4-BE49-F238E27FC236}">
                <a16:creationId xmlns:a16="http://schemas.microsoft.com/office/drawing/2014/main" id="{1A4150AE-5F56-4FE8-9C20-86BBE834ABDD}"/>
              </a:ext>
            </a:extLst>
          </p:cNvPr>
          <p:cNvSpPr txBox="1"/>
          <p:nvPr/>
        </p:nvSpPr>
        <p:spPr>
          <a:xfrm>
            <a:off x="18678114" y="34918174"/>
            <a:ext cx="7806945"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10</a:t>
            </a:r>
          </a:p>
        </p:txBody>
      </p:sp>
    </p:spTree>
    <p:extLst>
      <p:ext uri="{BB962C8B-B14F-4D97-AF65-F5344CB8AC3E}">
        <p14:creationId xmlns:p14="http://schemas.microsoft.com/office/powerpoint/2010/main" val="393509810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7F67BD-33D7-4F00-929F-D643ABDC2578}"/>
              </a:ext>
            </a:extLst>
          </p:cNvPr>
          <p:cNvSpPr txBox="1">
            <a:spLocks/>
          </p:cNvSpPr>
          <p:nvPr/>
        </p:nvSpPr>
        <p:spPr>
          <a:xfrm>
            <a:off x="365790" y="-89500"/>
            <a:ext cx="26321140" cy="3780968"/>
          </a:xfrm>
          <a:prstGeom prst="rect">
            <a:avLst/>
          </a:prstGeom>
        </p:spPr>
        <p:txBody>
          <a:bodyPr vert="horz" lIns="205740" tIns="102872" rIns="205740" bIns="102872"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800" b="1" dirty="0"/>
              <a:t>Supplemental Figure  10. Heat map of variables used to consider myeloid TSG status in all genes included in experimental analysis. </a:t>
            </a:r>
            <a:r>
              <a:rPr lang="en-US" sz="4800" dirty="0"/>
              <a:t>Genes are ranked by experimental combined score, machine learning score, and CDR status equally weighted. Columns 1 and 2 are binary variables where yellow = yes and purple = no; the remaining columns are z-scores of the experimental and machine learning classification variables. </a:t>
            </a:r>
          </a:p>
        </p:txBody>
      </p:sp>
    </p:spTree>
    <p:extLst>
      <p:ext uri="{BB962C8B-B14F-4D97-AF65-F5344CB8AC3E}">
        <p14:creationId xmlns:p14="http://schemas.microsoft.com/office/powerpoint/2010/main" val="12335624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06FEEC59-29C5-490F-98D1-D9409625E653}"/>
              </a:ext>
            </a:extLst>
          </p:cNvPr>
          <p:cNvSpPr>
            <a:spLocks noGrp="1"/>
          </p:cNvSpPr>
          <p:nvPr>
            <p:ph type="title"/>
          </p:nvPr>
        </p:nvSpPr>
        <p:spPr>
          <a:xfrm>
            <a:off x="2" y="333622"/>
            <a:ext cx="26773284" cy="4949580"/>
          </a:xfrm>
        </p:spPr>
        <p:txBody>
          <a:bodyPr>
            <a:noAutofit/>
          </a:bodyPr>
          <a:lstStyle/>
          <a:p>
            <a:r>
              <a:rPr lang="en-US" sz="4400" b="1" dirty="0"/>
              <a:t>Supplemental Figure 1. Validation of experimental positive controls. </a:t>
            </a:r>
            <a:r>
              <a:rPr lang="en-US" sz="4400" dirty="0"/>
              <a:t>(A) Representative western blot of positive control protein knockdown in human CD34+ HSPCs after transfection with gRNAs. β-actin loading control. (B) Editing efficiency of control gRNAs, n = 8. (C) Proliferation time course normalized to gAAVS1. Significance determined by Dunnett’s multiple comparisons test, n = 6. (D) Progression of erythroid differentiation through expression of CD71 and Glycophorin A (</a:t>
            </a:r>
            <a:r>
              <a:rPr lang="en-US" sz="4400" dirty="0" err="1"/>
              <a:t>GlyA</a:t>
            </a:r>
            <a:r>
              <a:rPr lang="en-US" sz="4400" dirty="0"/>
              <a:t>). (E) Representative flow plots of day 14 erythroid differentiation cultures with positive control gRNAs. (F) Erythroid differentiation after 14 days in culture, expressed as fraction of mature erythroid/total erythroid normalized to gAAVS1. Significance determined by paired t-test, n = 6.</a:t>
            </a:r>
          </a:p>
        </p:txBody>
      </p:sp>
    </p:spTree>
    <p:extLst>
      <p:ext uri="{BB962C8B-B14F-4D97-AF65-F5344CB8AC3E}">
        <p14:creationId xmlns:p14="http://schemas.microsoft.com/office/powerpoint/2010/main" val="21250582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AE5AD7A6-813C-4843-80C8-C034E24C12AF}"/>
              </a:ext>
            </a:extLst>
          </p:cNvPr>
          <p:cNvSpPr txBox="1"/>
          <p:nvPr/>
        </p:nvSpPr>
        <p:spPr>
          <a:xfrm>
            <a:off x="366568" y="6888"/>
            <a:ext cx="667362" cy="784830"/>
          </a:xfrm>
          <a:prstGeom prst="rect">
            <a:avLst/>
          </a:prstGeom>
          <a:noFill/>
        </p:spPr>
        <p:txBody>
          <a:bodyPr wrap="none" rtlCol="0">
            <a:spAutoFit/>
          </a:bodyPr>
          <a:lstStyle/>
          <a:p>
            <a:r>
              <a:rPr lang="en-US" sz="4500" dirty="0"/>
              <a:t>A.</a:t>
            </a:r>
          </a:p>
        </p:txBody>
      </p:sp>
      <p:sp>
        <p:nvSpPr>
          <p:cNvPr id="7" name="TextBox 6">
            <a:extLst>
              <a:ext uri="{FF2B5EF4-FFF2-40B4-BE49-F238E27FC236}">
                <a16:creationId xmlns:a16="http://schemas.microsoft.com/office/drawing/2014/main" id="{201F43E7-F813-0E44-B3FE-FA4232C32571}"/>
              </a:ext>
            </a:extLst>
          </p:cNvPr>
          <p:cNvSpPr txBox="1"/>
          <p:nvPr/>
        </p:nvSpPr>
        <p:spPr>
          <a:xfrm>
            <a:off x="8676110" y="6888"/>
            <a:ext cx="898516" cy="784830"/>
          </a:xfrm>
          <a:prstGeom prst="rect">
            <a:avLst/>
          </a:prstGeom>
          <a:noFill/>
        </p:spPr>
        <p:txBody>
          <a:bodyPr wrap="square" rtlCol="0">
            <a:spAutoFit/>
          </a:bodyPr>
          <a:lstStyle/>
          <a:p>
            <a:r>
              <a:rPr lang="en-US" sz="4500" dirty="0"/>
              <a:t>B.</a:t>
            </a:r>
          </a:p>
        </p:txBody>
      </p:sp>
      <p:pic>
        <p:nvPicPr>
          <p:cNvPr id="8" name="Picture 7">
            <a:extLst>
              <a:ext uri="{FF2B5EF4-FFF2-40B4-BE49-F238E27FC236}">
                <a16:creationId xmlns:a16="http://schemas.microsoft.com/office/drawing/2014/main" id="{7763F82D-BF2C-7640-9C6B-32690C96F554}"/>
              </a:ext>
            </a:extLst>
          </p:cNvPr>
          <p:cNvPicPr>
            <a:picLocks noChangeAspect="1"/>
          </p:cNvPicPr>
          <p:nvPr/>
        </p:nvPicPr>
        <p:blipFill>
          <a:blip r:embed="rId3"/>
          <a:stretch>
            <a:fillRect/>
          </a:stretch>
        </p:blipFill>
        <p:spPr>
          <a:xfrm>
            <a:off x="815824" y="450126"/>
            <a:ext cx="7860280" cy="10643348"/>
          </a:xfrm>
          <a:prstGeom prst="rect">
            <a:avLst/>
          </a:prstGeom>
        </p:spPr>
      </p:pic>
      <p:pic>
        <p:nvPicPr>
          <p:cNvPr id="9" name="Picture 8">
            <a:extLst>
              <a:ext uri="{FF2B5EF4-FFF2-40B4-BE49-F238E27FC236}">
                <a16:creationId xmlns:a16="http://schemas.microsoft.com/office/drawing/2014/main" id="{E1342B2B-8A81-3142-B16F-24E293FF9043}"/>
              </a:ext>
            </a:extLst>
          </p:cNvPr>
          <p:cNvPicPr>
            <a:picLocks noChangeAspect="1"/>
          </p:cNvPicPr>
          <p:nvPr/>
        </p:nvPicPr>
        <p:blipFill>
          <a:blip r:embed="rId4"/>
          <a:stretch>
            <a:fillRect/>
          </a:stretch>
        </p:blipFill>
        <p:spPr>
          <a:xfrm>
            <a:off x="9125360" y="755928"/>
            <a:ext cx="7860280" cy="10344424"/>
          </a:xfrm>
          <a:prstGeom prst="rect">
            <a:avLst/>
          </a:prstGeom>
        </p:spPr>
      </p:pic>
      <p:sp>
        <p:nvSpPr>
          <p:cNvPr id="10" name="TextBox 14">
            <a:extLst>
              <a:ext uri="{FF2B5EF4-FFF2-40B4-BE49-F238E27FC236}">
                <a16:creationId xmlns:a16="http://schemas.microsoft.com/office/drawing/2014/main" id="{11A2BE41-32B0-4FB3-A678-7CD357054F04}"/>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1</a:t>
            </a:r>
          </a:p>
        </p:txBody>
      </p:sp>
    </p:spTree>
    <p:extLst>
      <p:ext uri="{BB962C8B-B14F-4D97-AF65-F5344CB8AC3E}">
        <p14:creationId xmlns:p14="http://schemas.microsoft.com/office/powerpoint/2010/main" val="17076250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58560D4-8D1F-4CDE-905E-2F242C558F8E}"/>
              </a:ext>
            </a:extLst>
          </p:cNvPr>
          <p:cNvSpPr txBox="1">
            <a:spLocks/>
          </p:cNvSpPr>
          <p:nvPr/>
        </p:nvSpPr>
        <p:spPr>
          <a:xfrm>
            <a:off x="338668" y="442578"/>
            <a:ext cx="26314400" cy="4197156"/>
          </a:xfrm>
          <a:prstGeom prst="rect">
            <a:avLst/>
          </a:prstGeom>
        </p:spPr>
        <p:txBody>
          <a:bodyPr vert="horz" lIns="365760" tIns="182880" rIns="365760" bIns="18288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400" b="1" dirty="0"/>
              <a:t>Supplemental Figure 2. Genes in high proliferation group show expansion of edited cells. </a:t>
            </a:r>
            <a:r>
              <a:rPr lang="en-US" sz="4400" dirty="0"/>
              <a:t>Genes were evenly split into low, mid, and high groups based on AAVS1 normalized proliferation. (A) Initial editing of each group, showing no editing bias before proliferation assay in two replicate arrays. (B) Change in the percentage of edited alleles before and after expansion in 7-day proliferation culture. Significance determined by One-way ANOVA and Tukey’s multiple comparisons test, p &lt; 0.05.</a:t>
            </a:r>
          </a:p>
        </p:txBody>
      </p:sp>
    </p:spTree>
    <p:extLst>
      <p:ext uri="{BB962C8B-B14F-4D97-AF65-F5344CB8AC3E}">
        <p14:creationId xmlns:p14="http://schemas.microsoft.com/office/powerpoint/2010/main" val="19278967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FAE4E74-A914-9B4F-8BA5-D8C275769172}"/>
              </a:ext>
            </a:extLst>
          </p:cNvPr>
          <p:cNvPicPr>
            <a:picLocks noChangeAspect="1"/>
          </p:cNvPicPr>
          <p:nvPr/>
        </p:nvPicPr>
        <p:blipFill>
          <a:blip r:embed="rId3"/>
          <a:stretch>
            <a:fillRect/>
          </a:stretch>
        </p:blipFill>
        <p:spPr>
          <a:xfrm>
            <a:off x="696780" y="639976"/>
            <a:ext cx="16727088" cy="10712096"/>
          </a:xfrm>
          <a:prstGeom prst="rect">
            <a:avLst/>
          </a:prstGeom>
        </p:spPr>
      </p:pic>
      <p:sp>
        <p:nvSpPr>
          <p:cNvPr id="3" name="TextBox 14">
            <a:extLst>
              <a:ext uri="{FF2B5EF4-FFF2-40B4-BE49-F238E27FC236}">
                <a16:creationId xmlns:a16="http://schemas.microsoft.com/office/drawing/2014/main" id="{8EE738D2-AECF-4615-BBD8-F95D647B6583}"/>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3</a:t>
            </a:r>
          </a:p>
        </p:txBody>
      </p:sp>
    </p:spTree>
    <p:extLst>
      <p:ext uri="{BB962C8B-B14F-4D97-AF65-F5344CB8AC3E}">
        <p14:creationId xmlns:p14="http://schemas.microsoft.com/office/powerpoint/2010/main" val="42477551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5E8BC7C-5400-411F-83D1-788417EBB0B0}"/>
              </a:ext>
            </a:extLst>
          </p:cNvPr>
          <p:cNvSpPr txBox="1">
            <a:spLocks/>
          </p:cNvSpPr>
          <p:nvPr/>
        </p:nvSpPr>
        <p:spPr>
          <a:xfrm>
            <a:off x="403682" y="433540"/>
            <a:ext cx="25142124" cy="2411264"/>
          </a:xfrm>
          <a:prstGeom prst="rect">
            <a:avLst/>
          </a:prstGeom>
        </p:spPr>
        <p:txBody>
          <a:bodyPr vert="horz" lIns="365760" tIns="182880" rIns="365760" bIns="182880" rtlCol="0" anchor="ctr">
            <a:noAutofit/>
          </a:bodyPr>
          <a:lstStyle>
            <a:lvl1pPr algn="l" defTabSz="685800" rtl="0" eaLnBrk="1" latinLnBrk="0" hangingPunct="1">
              <a:lnSpc>
                <a:spcPct val="90000"/>
              </a:lnSpc>
              <a:spcBef>
                <a:spcPct val="0"/>
              </a:spcBef>
              <a:buNone/>
              <a:defRPr sz="3300" kern="1200">
                <a:solidFill>
                  <a:schemeClr val="tx1"/>
                </a:solidFill>
                <a:latin typeface="+mj-lt"/>
                <a:ea typeface="+mj-ea"/>
                <a:cs typeface="+mj-cs"/>
              </a:defRPr>
            </a:lvl1pPr>
          </a:lstStyle>
          <a:p>
            <a:r>
              <a:rPr lang="en-US" sz="4800" b="1" dirty="0"/>
              <a:t>Supplemental Figure 3. Proliferation assay time course. </a:t>
            </a:r>
            <a:r>
              <a:rPr lang="en-US" sz="4800" dirty="0"/>
              <a:t>Proliferation time course normalized to gAAVS1 on day 3 (first measurement). n=167 biological samples.</a:t>
            </a:r>
            <a:endParaRPr lang="en-US" sz="4800" b="1" dirty="0"/>
          </a:p>
        </p:txBody>
      </p:sp>
    </p:spTree>
    <p:extLst>
      <p:ext uri="{BB962C8B-B14F-4D97-AF65-F5344CB8AC3E}">
        <p14:creationId xmlns:p14="http://schemas.microsoft.com/office/powerpoint/2010/main" val="1795502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D0103E2-0AA0-4422-B784-164B3A7211B9}"/>
              </a:ext>
            </a:extLst>
          </p:cNvPr>
          <p:cNvPicPr>
            <a:picLocks noChangeAspect="1"/>
          </p:cNvPicPr>
          <p:nvPr/>
        </p:nvPicPr>
        <p:blipFill>
          <a:blip r:embed="rId3"/>
          <a:stretch>
            <a:fillRect/>
          </a:stretch>
        </p:blipFill>
        <p:spPr>
          <a:xfrm>
            <a:off x="453380" y="398056"/>
            <a:ext cx="12363760" cy="12193056"/>
          </a:xfrm>
          <a:prstGeom prst="rect">
            <a:avLst/>
          </a:prstGeom>
        </p:spPr>
      </p:pic>
      <p:sp>
        <p:nvSpPr>
          <p:cNvPr id="3" name="TextBox 14">
            <a:extLst>
              <a:ext uri="{FF2B5EF4-FFF2-40B4-BE49-F238E27FC236}">
                <a16:creationId xmlns:a16="http://schemas.microsoft.com/office/drawing/2014/main" id="{CFB77004-A470-46DA-B851-15CBBAE51641}"/>
              </a:ext>
            </a:extLst>
          </p:cNvPr>
          <p:cNvSpPr txBox="1"/>
          <p:nvPr/>
        </p:nvSpPr>
        <p:spPr>
          <a:xfrm>
            <a:off x="19024106" y="34772414"/>
            <a:ext cx="7407797" cy="954107"/>
          </a:xfrm>
          <a:prstGeom prst="rect">
            <a:avLst/>
          </a:prstGeom>
          <a:noFill/>
        </p:spPr>
        <p:txBody>
          <a:bodyPr wrap="none" rtlCol="0">
            <a:spAutoFit/>
          </a:bodyPr>
          <a:ls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r>
              <a:rPr lang="en-US" sz="5600" dirty="0">
                <a:latin typeface="Arial" panose="020B0604020202020204" pitchFamily="34" charset="0"/>
                <a:cs typeface="Arial" panose="020B0604020202020204" pitchFamily="34" charset="0"/>
              </a:rPr>
              <a:t>Supplemental Figure 4</a:t>
            </a:r>
          </a:p>
        </p:txBody>
      </p:sp>
    </p:spTree>
    <p:extLst>
      <p:ext uri="{BB962C8B-B14F-4D97-AF65-F5344CB8AC3E}">
        <p14:creationId xmlns:p14="http://schemas.microsoft.com/office/powerpoint/2010/main" val="2164681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C2DFEB5B-E41C-495A-89EA-F5BB95276A65}"/>
              </a:ext>
            </a:extLst>
          </p:cNvPr>
          <p:cNvSpPr>
            <a:spLocks noGrp="1"/>
          </p:cNvSpPr>
          <p:nvPr>
            <p:ph type="title"/>
          </p:nvPr>
        </p:nvSpPr>
        <p:spPr>
          <a:xfrm>
            <a:off x="390890" y="446626"/>
            <a:ext cx="25280044" cy="2982516"/>
          </a:xfrm>
        </p:spPr>
        <p:txBody>
          <a:bodyPr>
            <a:noAutofit/>
          </a:bodyPr>
          <a:lstStyle/>
          <a:p>
            <a:r>
              <a:rPr lang="en-US" sz="4800" b="1" dirty="0"/>
              <a:t>Supplemental Figure 4. Correlation of proliferation assay biological replicates. </a:t>
            </a:r>
            <a:r>
              <a:rPr lang="en-US" sz="4800" dirty="0"/>
              <a:t>Heat map of Pearson R correlation coefficients for each biological replicate compared against each other. Each replicate represents an array with different configurations of gRNAs, so that each gene was tested 3-4 times.</a:t>
            </a:r>
            <a:endParaRPr lang="en-US" sz="4800" b="1" dirty="0"/>
          </a:p>
        </p:txBody>
      </p:sp>
    </p:spTree>
    <p:extLst>
      <p:ext uri="{BB962C8B-B14F-4D97-AF65-F5344CB8AC3E}">
        <p14:creationId xmlns:p14="http://schemas.microsoft.com/office/powerpoint/2010/main" val="403921315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TotalTime>
  <Words>1393</Words>
  <Application>Microsoft Macintosh PowerPoint</Application>
  <PresentationFormat>Custom</PresentationFormat>
  <Paragraphs>178</Paragraphs>
  <Slides>21</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Calibri Light</vt:lpstr>
      <vt:lpstr>Helvetica Neue</vt:lpstr>
      <vt:lpstr>Office Theme</vt:lpstr>
      <vt:lpstr>Supplemental table 1. Selected genome-wide genetic study references.</vt:lpstr>
      <vt:lpstr>PowerPoint Presentation</vt:lpstr>
      <vt:lpstr>Supplemental Figure 1. Validation of experimental positive controls. (A) Representative western blot of positive control protein knockdown in human CD34+ HSPCs after transfection with gRNAs. β-actin loading control. (B) Editing efficiency of control gRNAs, n = 8. (C) Proliferation time course normalized to gAAVS1. Significance determined by Dunnett’s multiple comparisons test, n = 6. (D) Progression of erythroid differentiation through expression of CD71 and Glycophorin A (GlyA). (E) Representative flow plots of day 14 erythroid differentiation cultures with positive control gRNAs. (F) Erythroid differentiation after 14 days in culture, expressed as fraction of mature erythroid/total erythroid normalized to gAAVS1. Significance determined by paired t-test, n = 6.</vt:lpstr>
      <vt:lpstr>PowerPoint Presentation</vt:lpstr>
      <vt:lpstr>PowerPoint Presentation</vt:lpstr>
      <vt:lpstr>PowerPoint Presentation</vt:lpstr>
      <vt:lpstr>PowerPoint Presentation</vt:lpstr>
      <vt:lpstr>PowerPoint Presentation</vt:lpstr>
      <vt:lpstr>Supplemental Figure 4. Correlation of proliferation assay biological replicates. Heat map of Pearson R correlation coefficients for each biological replicate compared against each other. Each replicate represents an array with different configurations of gRNAs, so that each gene was tested 3-4 times.</vt:lpstr>
      <vt:lpstr>PowerPoint Presentation</vt:lpstr>
      <vt:lpstr>PowerPoint Presentation</vt:lpstr>
      <vt:lpstr>PowerPoint Presentation</vt:lpstr>
      <vt:lpstr>PowerPoint Presentation</vt:lpstr>
      <vt:lpstr>PowerPoint Presentation</vt:lpstr>
      <vt:lpstr>Supplemental Figure  7. Genes included in arrayed screen are overall enriched for tumor suppressor activity. Frequency distribution of (A) proliferation normalized to gAAVS1 or (B) combined score for all edited genes. Significance of the median increase over gAAVS1 control determined by Wilcoxon signed-rank test, p &lt; 0.05 n = 108. </vt:lpstr>
      <vt:lpstr>PowerPoint Presentation</vt:lpstr>
      <vt:lpstr>Supplemental Figure  8. Design of machine learning tumor suppressor classification. Flow chart depicting design of random forest machine learning model for prediction of chromosome 7 tumor suppressor genes.</vt:lpstr>
      <vt:lpstr>PowerPoint Presentation</vt:lpstr>
      <vt:lpstr>Supplemental Figure  9. Quality control measures for machine learning model. (A) AUC (Area Under The Curve) ROC (Receiver Operating Characteristics) curve. Error bar represents 90% CI. (B) Out-of-bag (OOB) error rate frequency distribution, representing the distribution of OOB error rate of 100 bootstraps of the random forest model. mean = 0.290, n=100. Represents the average error for each iteration using predictions from the trees that do not contain it within their respective bootstrap sample. (C,D) Importance of classification variables across 100 bootstrap iterations. Each classification variable is defined by the technology, cell line/mutation signature, and reference(Author.year)</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Supplemental figures</dc:title>
  <dc:creator>Jeremy Baeten</dc:creator>
  <cp:lastModifiedBy>Weihan Liu</cp:lastModifiedBy>
  <cp:revision>81</cp:revision>
  <dcterms:created xsi:type="dcterms:W3CDTF">2020-07-13T03:55:00Z</dcterms:created>
  <dcterms:modified xsi:type="dcterms:W3CDTF">2021-07-20T17:07:43Z</dcterms:modified>
</cp:coreProperties>
</file>